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4" r:id="rId2"/>
    <p:sldId id="303" r:id="rId3"/>
    <p:sldId id="285" r:id="rId4"/>
    <p:sldId id="304" r:id="rId5"/>
    <p:sldId id="309" r:id="rId6"/>
    <p:sldId id="310" r:id="rId7"/>
    <p:sldId id="311" r:id="rId8"/>
    <p:sldId id="305" r:id="rId9"/>
    <p:sldId id="302" r:id="rId10"/>
    <p:sldId id="306" r:id="rId11"/>
    <p:sldId id="307" r:id="rId12"/>
    <p:sldId id="30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1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d%20desktop\Deepika%20vision%202030\Gas%20production%20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d%20desktop\Deepika%20vision%202030\Gas%20production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Gas consumption across sectors</a:t>
            </a:r>
          </a:p>
        </c:rich>
      </c:tx>
      <c:overlay val="0"/>
      <c:spPr>
        <a:solidFill>
          <a:schemeClr val="bg2">
            <a:lumMod val="75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5.4611041268421492E-2"/>
          <c:y val="5.0498941255531837E-2"/>
          <c:w val="0.94360164888481235"/>
          <c:h val="0.68960959590196158"/>
        </c:manualLayout>
      </c:layout>
      <c:lineChart>
        <c:grouping val="standard"/>
        <c:varyColors val="0"/>
        <c:ser>
          <c:idx val="0"/>
          <c:order val="0"/>
          <c:tx>
            <c:v>Power</c:v>
          </c:tx>
          <c:dLbls>
            <c:dLbl>
              <c:idx val="6"/>
              <c:layout>
                <c:manualLayout>
                  <c:x val="-5.3619295403053149E-3"/>
                  <c:y val="-1.932367149758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0F-4194-B11D-15864D8320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Sheet4!$B$1:$J$1</c:f>
              <c:strCache>
                <c:ptCount val="9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2024-25</c:v>
                </c:pt>
                <c:pt idx="8">
                  <c:v>2029-30</c:v>
                </c:pt>
              </c:strCache>
            </c:strRef>
          </c:cat>
          <c:val>
            <c:numRef>
              <c:f>Sheet4!$B$2:$J$2</c:f>
              <c:numCache>
                <c:formatCode>General</c:formatCode>
                <c:ptCount val="9"/>
                <c:pt idx="0">
                  <c:v>29.830000000000005</c:v>
                </c:pt>
                <c:pt idx="1">
                  <c:v>31.830000000000005</c:v>
                </c:pt>
                <c:pt idx="2">
                  <c:v>33</c:v>
                </c:pt>
                <c:pt idx="3">
                  <c:v>36.6</c:v>
                </c:pt>
                <c:pt idx="4">
                  <c:v>36.6</c:v>
                </c:pt>
                <c:pt idx="5">
                  <c:v>51.3</c:v>
                </c:pt>
                <c:pt idx="6">
                  <c:v>51.3</c:v>
                </c:pt>
                <c:pt idx="7">
                  <c:v>58.6</c:v>
                </c:pt>
                <c:pt idx="8">
                  <c:v>58.6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0F-4194-B11D-15864D8320B4}"/>
            </c:ext>
          </c:extLst>
        </c:ser>
        <c:ser>
          <c:idx val="1"/>
          <c:order val="1"/>
          <c:tx>
            <c:v>Fertiliser</c:v>
          </c:tx>
          <c:dLbls>
            <c:dLbl>
              <c:idx val="2"/>
              <c:layout>
                <c:manualLayout>
                  <c:x val="0"/>
                  <c:y val="6.4412238325281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0F-4194-B11D-15864D8320B4}"/>
                </c:ext>
              </c:extLst>
            </c:dLbl>
            <c:dLbl>
              <c:idx val="5"/>
              <c:layout>
                <c:manualLayout>
                  <c:x val="-1.6085788620916017E-2"/>
                  <c:y val="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0F-4194-B11D-15864D8320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Sheet4!$B$1:$J$1</c:f>
              <c:strCache>
                <c:ptCount val="9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2024-25</c:v>
                </c:pt>
                <c:pt idx="8">
                  <c:v>2029-30</c:v>
                </c:pt>
              </c:strCache>
            </c:strRef>
          </c:cat>
          <c:val>
            <c:numRef>
              <c:f>Sheet4!$B$3:$J$3</c:f>
              <c:numCache>
                <c:formatCode>General</c:formatCode>
                <c:ptCount val="9"/>
                <c:pt idx="0">
                  <c:v>44.2</c:v>
                </c:pt>
                <c:pt idx="1">
                  <c:v>42.27</c:v>
                </c:pt>
                <c:pt idx="2">
                  <c:v>40</c:v>
                </c:pt>
                <c:pt idx="3">
                  <c:v>40</c:v>
                </c:pt>
                <c:pt idx="4">
                  <c:v>43.48</c:v>
                </c:pt>
                <c:pt idx="5">
                  <c:v>43.48</c:v>
                </c:pt>
                <c:pt idx="6">
                  <c:v>45.14</c:v>
                </c:pt>
                <c:pt idx="7">
                  <c:v>50.04</c:v>
                </c:pt>
                <c:pt idx="8">
                  <c:v>52.64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0F-4194-B11D-15864D8320B4}"/>
            </c:ext>
          </c:extLst>
        </c:ser>
        <c:ser>
          <c:idx val="2"/>
          <c:order val="2"/>
          <c:tx>
            <c:v>CGD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Sheet4!$B$1:$J$1</c:f>
              <c:strCache>
                <c:ptCount val="9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2024-25</c:v>
                </c:pt>
                <c:pt idx="8">
                  <c:v>2029-30</c:v>
                </c:pt>
              </c:strCache>
            </c:strRef>
          </c:cat>
          <c:val>
            <c:numRef>
              <c:f>Sheet4!$B$4:$J$4</c:f>
              <c:numCache>
                <c:formatCode>General</c:formatCode>
                <c:ptCount val="9"/>
                <c:pt idx="0">
                  <c:v>14.97</c:v>
                </c:pt>
                <c:pt idx="1">
                  <c:v>20.14</c:v>
                </c:pt>
                <c:pt idx="2">
                  <c:v>24</c:v>
                </c:pt>
                <c:pt idx="3">
                  <c:v>26.08</c:v>
                </c:pt>
                <c:pt idx="4">
                  <c:v>28.34</c:v>
                </c:pt>
                <c:pt idx="5">
                  <c:v>30.79</c:v>
                </c:pt>
                <c:pt idx="6">
                  <c:v>33.46</c:v>
                </c:pt>
                <c:pt idx="7">
                  <c:v>42.92</c:v>
                </c:pt>
                <c:pt idx="8">
                  <c:v>65.02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50F-4194-B11D-15864D8320B4}"/>
            </c:ext>
          </c:extLst>
        </c:ser>
        <c:ser>
          <c:idx val="3"/>
          <c:order val="3"/>
          <c:tx>
            <c:v>Industrial (incl. Manufacture/industrial/captive/SEZs/PCPIRs/NIMZ)</c:v>
          </c:tx>
          <c:cat>
            <c:strRef>
              <c:f>Sheet4!$B$1:$J$1</c:f>
              <c:strCache>
                <c:ptCount val="9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2024-25</c:v>
                </c:pt>
                <c:pt idx="8">
                  <c:v>2029-30</c:v>
                </c:pt>
              </c:strCache>
            </c:strRef>
          </c:cat>
          <c:val>
            <c:numRef>
              <c:f>Sheet4!$B$5:$J$5</c:f>
              <c:numCache>
                <c:formatCode>General</c:formatCode>
                <c:ptCount val="9"/>
                <c:pt idx="0">
                  <c:v>12.76</c:v>
                </c:pt>
                <c:pt idx="1">
                  <c:v>12.44</c:v>
                </c:pt>
                <c:pt idx="2">
                  <c:v>13.31</c:v>
                </c:pt>
                <c:pt idx="3">
                  <c:v>14.24</c:v>
                </c:pt>
                <c:pt idx="4">
                  <c:v>15.24</c:v>
                </c:pt>
                <c:pt idx="5">
                  <c:v>16.809999999999999</c:v>
                </c:pt>
                <c:pt idx="6">
                  <c:v>20.979999999999986</c:v>
                </c:pt>
                <c:pt idx="7">
                  <c:v>25.7</c:v>
                </c:pt>
                <c:pt idx="8">
                  <c:v>35.220000000000013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50F-4194-B11D-15864D8320B4}"/>
            </c:ext>
          </c:extLst>
        </c:ser>
        <c:ser>
          <c:idx val="4"/>
          <c:order val="4"/>
          <c:tx>
            <c:v>Refineries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Sheet4!$B$1:$J$1</c:f>
              <c:strCache>
                <c:ptCount val="9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2024-25</c:v>
                </c:pt>
                <c:pt idx="8">
                  <c:v>2029-30</c:v>
                </c:pt>
              </c:strCache>
            </c:strRef>
          </c:cat>
          <c:val>
            <c:numRef>
              <c:f>Sheet4!$B$6:$J$6</c:f>
              <c:numCache>
                <c:formatCode>General</c:formatCode>
                <c:ptCount val="9"/>
                <c:pt idx="0">
                  <c:v>13.91</c:v>
                </c:pt>
                <c:pt idx="1">
                  <c:v>14.72</c:v>
                </c:pt>
                <c:pt idx="2">
                  <c:v>15.75</c:v>
                </c:pt>
                <c:pt idx="3">
                  <c:v>16.850000000000001</c:v>
                </c:pt>
                <c:pt idx="4">
                  <c:v>18.53</c:v>
                </c:pt>
                <c:pt idx="5">
                  <c:v>22.330000000000005</c:v>
                </c:pt>
                <c:pt idx="6">
                  <c:v>23.89</c:v>
                </c:pt>
                <c:pt idx="7">
                  <c:v>33.410000000000004</c:v>
                </c:pt>
                <c:pt idx="8">
                  <c:v>45.78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50F-4194-B11D-15864D8320B4}"/>
            </c:ext>
          </c:extLst>
        </c:ser>
        <c:ser>
          <c:idx val="5"/>
          <c:order val="5"/>
          <c:tx>
            <c:v>Petrochemicals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Sheet4!$B$1:$J$1</c:f>
              <c:strCache>
                <c:ptCount val="9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2024-25</c:v>
                </c:pt>
                <c:pt idx="8">
                  <c:v>2029-30</c:v>
                </c:pt>
              </c:strCache>
            </c:strRef>
          </c:cat>
          <c:val>
            <c:numRef>
              <c:f>Sheet4!$B$7:$J$7</c:f>
              <c:numCache>
                <c:formatCode>General</c:formatCode>
                <c:ptCount val="9"/>
                <c:pt idx="0">
                  <c:v>10.23</c:v>
                </c:pt>
                <c:pt idx="1">
                  <c:v>11.42</c:v>
                </c:pt>
                <c:pt idx="2">
                  <c:v>12.22</c:v>
                </c:pt>
                <c:pt idx="3">
                  <c:v>13.07</c:v>
                </c:pt>
                <c:pt idx="4">
                  <c:v>13.99</c:v>
                </c:pt>
                <c:pt idx="5">
                  <c:v>14.97</c:v>
                </c:pt>
                <c:pt idx="6">
                  <c:v>16.02</c:v>
                </c:pt>
                <c:pt idx="7">
                  <c:v>19.62</c:v>
                </c:pt>
                <c:pt idx="8">
                  <c:v>26.88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0F-4194-B11D-15864D8320B4}"/>
            </c:ext>
          </c:extLst>
        </c:ser>
        <c:ser>
          <c:idx val="6"/>
          <c:order val="6"/>
          <c:tx>
            <c:v>Sponge iron/steel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Sheet4!$B$1:$J$1</c:f>
              <c:strCache>
                <c:ptCount val="9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2024-25</c:v>
                </c:pt>
                <c:pt idx="8">
                  <c:v>2029-30</c:v>
                </c:pt>
              </c:strCache>
            </c:strRef>
          </c:cat>
          <c:val>
            <c:numRef>
              <c:f>Sheet4!$B$11:$J$11</c:f>
              <c:numCache>
                <c:formatCode>General</c:formatCode>
                <c:ptCount val="9"/>
                <c:pt idx="0">
                  <c:v>1.49</c:v>
                </c:pt>
                <c:pt idx="1">
                  <c:v>2.42</c:v>
                </c:pt>
                <c:pt idx="2">
                  <c:v>2.59</c:v>
                </c:pt>
                <c:pt idx="3">
                  <c:v>2.77</c:v>
                </c:pt>
                <c:pt idx="4">
                  <c:v>2.96</c:v>
                </c:pt>
                <c:pt idx="5">
                  <c:v>3.17</c:v>
                </c:pt>
                <c:pt idx="6">
                  <c:v>3.3899999999999997</c:v>
                </c:pt>
                <c:pt idx="7">
                  <c:v>6.37</c:v>
                </c:pt>
                <c:pt idx="8">
                  <c:v>11.15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50F-4194-B11D-15864D8320B4}"/>
            </c:ext>
          </c:extLst>
        </c:ser>
        <c:ser>
          <c:idx val="7"/>
          <c:order val="7"/>
          <c:tx>
            <c:v>LPG shrinkage/Intnl Cons./Tea plantations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Sheet4!$B$1:$J$1</c:f>
              <c:strCache>
                <c:ptCount val="9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2024-25</c:v>
                </c:pt>
                <c:pt idx="8">
                  <c:v>2029-30</c:v>
                </c:pt>
              </c:strCache>
            </c:strRef>
          </c:cat>
          <c:val>
            <c:numRef>
              <c:f>Sheet4!$B$13:$J$13</c:f>
              <c:numCache>
                <c:formatCode>General</c:formatCode>
                <c:ptCount val="9"/>
                <c:pt idx="0">
                  <c:v>3.71</c:v>
                </c:pt>
                <c:pt idx="1">
                  <c:v>3.8699999999999997</c:v>
                </c:pt>
                <c:pt idx="2">
                  <c:v>4</c:v>
                </c:pt>
                <c:pt idx="3">
                  <c:v>4.13</c:v>
                </c:pt>
                <c:pt idx="4">
                  <c:v>4.2700000000000014</c:v>
                </c:pt>
                <c:pt idx="5">
                  <c:v>4.4300000000000024</c:v>
                </c:pt>
                <c:pt idx="6">
                  <c:v>4.59</c:v>
                </c:pt>
                <c:pt idx="7">
                  <c:v>5.1599999999999975</c:v>
                </c:pt>
                <c:pt idx="8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50F-4194-B11D-15864D832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10976"/>
        <c:axId val="36505280"/>
      </c:lineChart>
      <c:catAx>
        <c:axId val="3891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05280"/>
        <c:crosses val="autoZero"/>
        <c:auto val="1"/>
        <c:lblAlgn val="ctr"/>
        <c:lblOffset val="100"/>
        <c:noMultiLvlLbl val="0"/>
      </c:catAx>
      <c:valAx>
        <c:axId val="36505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MMSCMD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891097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82466253312538862"/>
          <c:w val="1"/>
          <c:h val="0.16740106762017071"/>
        </c:manualLayout>
      </c:layout>
      <c:overlay val="0"/>
      <c:spPr>
        <a:solidFill>
          <a:schemeClr val="accent5">
            <a:lumMod val="40000"/>
            <a:lumOff val="60000"/>
          </a:schemeClr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NGS demand estimate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Sheet5!$B$1:$F$1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2024-25</c:v>
                </c:pt>
                <c:pt idx="4">
                  <c:v>2029-30</c:v>
                </c:pt>
              </c:strCache>
            </c:strRef>
          </c:cat>
          <c:val>
            <c:numRef>
              <c:f>Sheet5!$B$2:$F$2</c:f>
              <c:numCache>
                <c:formatCode>General</c:formatCode>
                <c:ptCount val="5"/>
                <c:pt idx="0">
                  <c:v>145</c:v>
                </c:pt>
                <c:pt idx="1">
                  <c:v>154</c:v>
                </c:pt>
                <c:pt idx="2">
                  <c:v>163</c:v>
                </c:pt>
                <c:pt idx="3" formatCode="0">
                  <c:v>241.82000000000028</c:v>
                </c:pt>
                <c:pt idx="4" formatCode="0">
                  <c:v>301.58999999999969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C-488E-B605-83F2D4C035A0}"/>
            </c:ext>
          </c:extLst>
        </c:ser>
        <c:ser>
          <c:idx val="1"/>
          <c:order val="1"/>
          <c:tx>
            <c:v>KPMG demand estimate 2016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Sheet5!$B$1:$F$1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2024-25</c:v>
                </c:pt>
                <c:pt idx="4">
                  <c:v>2029-30</c:v>
                </c:pt>
              </c:strCache>
            </c:strRef>
          </c:cat>
          <c:val>
            <c:numRef>
              <c:f>Sheet5!$B$3:$F$3</c:f>
              <c:numCache>
                <c:formatCode>General</c:formatCode>
                <c:ptCount val="5"/>
                <c:pt idx="0">
                  <c:v>244</c:v>
                </c:pt>
                <c:pt idx="1">
                  <c:v>252</c:v>
                </c:pt>
                <c:pt idx="2">
                  <c:v>259</c:v>
                </c:pt>
                <c:pt idx="3">
                  <c:v>326</c:v>
                </c:pt>
                <c:pt idx="4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C-488E-B605-83F2D4C035A0}"/>
            </c:ext>
          </c:extLst>
        </c:ser>
        <c:ser>
          <c:idx val="2"/>
          <c:order val="2"/>
          <c:tx>
            <c:v>KPMG demand estimate 2018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Sheet5!$B$1:$F$1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2024-25</c:v>
                </c:pt>
                <c:pt idx="4">
                  <c:v>2029-30</c:v>
                </c:pt>
              </c:strCache>
            </c:strRef>
          </c:cat>
          <c:val>
            <c:numRef>
              <c:f>Sheet5!$B$4:$F$4</c:f>
              <c:numCache>
                <c:formatCode>General</c:formatCode>
                <c:ptCount val="5"/>
                <c:pt idx="0">
                  <c:v>184</c:v>
                </c:pt>
                <c:pt idx="1">
                  <c:v>193</c:v>
                </c:pt>
                <c:pt idx="2">
                  <c:v>220</c:v>
                </c:pt>
                <c:pt idx="3">
                  <c:v>262</c:v>
                </c:pt>
                <c:pt idx="4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6C-488E-B605-83F2D4C035A0}"/>
            </c:ext>
          </c:extLst>
        </c:ser>
        <c:ser>
          <c:idx val="3"/>
          <c:order val="3"/>
          <c:tx>
            <c:v>PNGRB Vision 2030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Sheet5!$B$1:$F$1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2024-25</c:v>
                </c:pt>
                <c:pt idx="4">
                  <c:v>2029-30</c:v>
                </c:pt>
              </c:strCache>
            </c:strRef>
          </c:cat>
          <c:val>
            <c:numRef>
              <c:f>Sheet5!$B$5:$F$5</c:f>
              <c:numCache>
                <c:formatCode>General</c:formatCode>
                <c:ptCount val="5"/>
                <c:pt idx="0">
                  <c:v>409</c:v>
                </c:pt>
                <c:pt idx="1">
                  <c:v>438</c:v>
                </c:pt>
                <c:pt idx="2">
                  <c:v>465</c:v>
                </c:pt>
                <c:pt idx="3">
                  <c:v>598</c:v>
                </c:pt>
                <c:pt idx="4">
                  <c:v>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6C-488E-B605-83F2D4C035A0}"/>
            </c:ext>
          </c:extLst>
        </c:ser>
        <c:ser>
          <c:idx val="4"/>
          <c:order val="4"/>
          <c:tx>
            <c:v>IEA India Gas demand outlook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Sheet5!$B$1:$F$1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2024-25</c:v>
                </c:pt>
                <c:pt idx="4">
                  <c:v>2029-30</c:v>
                </c:pt>
              </c:strCache>
            </c:strRef>
          </c:cat>
          <c:val>
            <c:numRef>
              <c:f>Sheet5!$B$6:$F$6</c:f>
              <c:numCache>
                <c:formatCode>General</c:formatCode>
                <c:ptCount val="5"/>
                <c:pt idx="2">
                  <c:v>176</c:v>
                </c:pt>
                <c:pt idx="4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6C-488E-B605-83F2D4C03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91360"/>
        <c:axId val="36511040"/>
      </c:barChart>
      <c:catAx>
        <c:axId val="3899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11040"/>
        <c:crosses val="autoZero"/>
        <c:auto val="1"/>
        <c:lblAlgn val="ctr"/>
        <c:lblOffset val="100"/>
        <c:noMultiLvlLbl val="0"/>
      </c:catAx>
      <c:valAx>
        <c:axId val="36511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MMSCMD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8991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1177513026644565"/>
          <c:w val="1"/>
          <c:h val="0.10984011615289115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accent5"/>
              </a:solidFill>
              <a:ln>
                <a:solidFill>
                  <a:schemeClr val="accent3"/>
                </a:solidFill>
              </a:ln>
            </c:spPr>
            <c:txPr>
              <a:bodyPr/>
              <a:lstStyle/>
              <a:p>
                <a:pPr>
                  <a:defRPr lang="en-US"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Sheet1!$G$8:$G$10</c:f>
              <c:strCache>
                <c:ptCount val="3"/>
                <c:pt idx="0">
                  <c:v>2017-18</c:v>
                </c:pt>
                <c:pt idx="1">
                  <c:v>2019-20</c:v>
                </c:pt>
                <c:pt idx="2">
                  <c:v>2021-22</c:v>
                </c:pt>
              </c:strCache>
            </c:strRef>
          </c:cat>
          <c:val>
            <c:numRef>
              <c:f>Sheet1!$H$8:$H$10</c:f>
              <c:numCache>
                <c:formatCode>General</c:formatCode>
                <c:ptCount val="3"/>
                <c:pt idx="0">
                  <c:v>27</c:v>
                </c:pt>
                <c:pt idx="1">
                  <c:v>65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8-4B6B-A232-13A5C71845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454720"/>
        <c:axId val="117555968"/>
      </c:barChart>
      <c:catAx>
        <c:axId val="11745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7555968"/>
        <c:crosses val="autoZero"/>
        <c:auto val="1"/>
        <c:lblAlgn val="ctr"/>
        <c:lblOffset val="100"/>
        <c:noMultiLvlLbl val="0"/>
      </c:catAx>
      <c:valAx>
        <c:axId val="11755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7454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7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375BF044-8C88-4D8C-8820-6CCEDCA2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9975"/>
            <a:ext cx="1295694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53DAE0-503B-4E55-9CA3-29ABC5738F8E}"/>
              </a:ext>
            </a:extLst>
          </p:cNvPr>
          <p:cNvSpPr txBox="1">
            <a:spLocks/>
          </p:cNvSpPr>
          <p:nvPr/>
        </p:nvSpPr>
        <p:spPr>
          <a:xfrm>
            <a:off x="0" y="272415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Natural Gas Demand &amp; Supply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Scenerio</a:t>
            </a:r>
            <a:b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India</a:t>
            </a:r>
            <a:b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41F466-9AF4-4A5A-9A93-C613D7C258E8}"/>
              </a:ext>
            </a:extLst>
          </p:cNvPr>
          <p:cNvSpPr/>
          <p:nvPr/>
        </p:nvSpPr>
        <p:spPr>
          <a:xfrm>
            <a:off x="7772400" y="0"/>
            <a:ext cx="1371600" cy="1120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7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3AE2EC19-C118-45ED-83C4-5946A4185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38150"/>
            <a:ext cx="5715000" cy="4329545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35BDBBC9-9764-4A11-B993-8D8C98D5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-95250"/>
            <a:ext cx="8153400" cy="895350"/>
          </a:xfrm>
        </p:spPr>
        <p:txBody>
          <a:bodyPr>
            <a:normAutofit/>
          </a:bodyPr>
          <a:lstStyle/>
          <a:p>
            <a:pPr eaLnBrk="1" hangingPunct="1"/>
            <a:r>
              <a:rPr lang="en-IN" altLang="en-US" sz="2600" b="1" dirty="0">
                <a:solidFill>
                  <a:srgbClr val="C00000"/>
                </a:solidFill>
                <a:ea typeface="ＭＳ Ｐゴシック" pitchFamily="34" charset="-128"/>
              </a:rPr>
              <a:t>Developing The CNG </a:t>
            </a:r>
            <a:r>
              <a:rPr lang="en-US" altLang="en-US" sz="2600" b="1" dirty="0">
                <a:solidFill>
                  <a:srgbClr val="C00000"/>
                </a:solidFill>
                <a:ea typeface="ＭＳ Ｐゴシック" pitchFamily="34" charset="-128"/>
              </a:rPr>
              <a:t>Infrastructure</a:t>
            </a:r>
            <a:endParaRPr lang="en-IN" altLang="en-US" sz="26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35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8ABA36-5E64-45BD-8736-EE93B045A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92935"/>
              </p:ext>
            </p:extLst>
          </p:nvPr>
        </p:nvGraphicFramePr>
        <p:xfrm>
          <a:off x="609600" y="1060035"/>
          <a:ext cx="7620000" cy="3206533"/>
        </p:xfrm>
        <a:graphic>
          <a:graphicData uri="http://schemas.openxmlformats.org/drawingml/2006/table">
            <a:tbl>
              <a:tblPr/>
              <a:tblGrid>
                <a:gridCol w="2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 numbers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Before 9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9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10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round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of Gas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of districts states covered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of states/UTs covered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 covered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Geographical area covered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of CNG stations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of CNG vehicles (million)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of PNG connections (million)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878160F-ADF8-43F3-A232-7F424FD140A1}"/>
              </a:ext>
            </a:extLst>
          </p:cNvPr>
          <p:cNvSpPr txBox="1">
            <a:spLocks/>
          </p:cNvSpPr>
          <p:nvPr/>
        </p:nvSpPr>
        <p:spPr>
          <a:xfrm>
            <a:off x="-76200" y="152400"/>
            <a:ext cx="81534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altLang="en-US" sz="2600" b="1" dirty="0">
                <a:solidFill>
                  <a:srgbClr val="C00000"/>
                </a:solidFill>
                <a:ea typeface="ＭＳ Ｐゴシック" pitchFamily="34" charset="-128"/>
              </a:rPr>
              <a:t>Growth of CGD by 2027</a:t>
            </a:r>
            <a:endParaRPr lang="en-IN" altLang="en-US" sz="26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57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89496A1-4777-4B46-8F38-EEDD43DF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0"/>
            <a:ext cx="7772400" cy="944562"/>
          </a:xfrm>
        </p:spPr>
        <p:txBody>
          <a:bodyPr/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16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C7C0760-E66A-46FF-8C60-9AF1FA714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4080"/>
            <a:ext cx="5867399" cy="472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950CE5-DEB2-407C-96F8-C911A0966643}"/>
              </a:ext>
            </a:extLst>
          </p:cNvPr>
          <p:cNvSpPr txBox="1">
            <a:spLocks/>
          </p:cNvSpPr>
          <p:nvPr/>
        </p:nvSpPr>
        <p:spPr bwMode="auto">
          <a:xfrm>
            <a:off x="233585" y="-17145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C00000"/>
                </a:solidFill>
              </a:rPr>
              <a:t>Natural Gas Pipeline Map</a:t>
            </a:r>
          </a:p>
          <a:p>
            <a:r>
              <a:rPr lang="en-US" altLang="en-US" sz="2600" b="1" dirty="0">
                <a:solidFill>
                  <a:srgbClr val="C00000"/>
                </a:solidFill>
              </a:rPr>
              <a:t>of India </a:t>
            </a:r>
          </a:p>
          <a:p>
            <a:endParaRPr lang="en-US" altLang="en-US" sz="2600" b="1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/>
          </p:cNvPr>
          <p:cNvSpPr/>
          <p:nvPr/>
        </p:nvSpPr>
        <p:spPr>
          <a:xfrm flipH="1">
            <a:off x="3962400" y="830264"/>
            <a:ext cx="5422900" cy="1241425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Arrow: Pentagon 4">
            <a:extLst/>
          </p:cNvPr>
          <p:cNvSpPr/>
          <p:nvPr/>
        </p:nvSpPr>
        <p:spPr>
          <a:xfrm>
            <a:off x="-152400" y="736601"/>
            <a:ext cx="4267200" cy="124142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-241300" y="3590926"/>
            <a:ext cx="4267200" cy="13684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5119688" y="3028950"/>
            <a:ext cx="4267200" cy="1893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-131763" y="2190750"/>
            <a:ext cx="4398963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600" b="1" dirty="0">
                <a:solidFill>
                  <a:srgbClr val="C00000"/>
                </a:solidFill>
              </a:rPr>
              <a:t>Key Facts – Natural Gas Sector in India</a:t>
            </a:r>
            <a:endParaRPr lang="en-US" altLang="en-US" sz="2600" b="1" baseline="300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228600" y="819151"/>
            <a:ext cx="3505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Today about </a:t>
            </a:r>
            <a:r>
              <a:rPr lang="en-US" sz="24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6%</a:t>
            </a:r>
            <a:r>
              <a:rPr lang="en-US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share in primary energy mix; government targets to increase it to </a:t>
            </a:r>
            <a:r>
              <a:rPr lang="en-US" sz="24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15% by 2030</a:t>
            </a:r>
          </a:p>
        </p:txBody>
      </p:sp>
      <p:sp>
        <p:nvSpPr>
          <p:cNvPr id="11" name="Rectangle 10">
            <a:extLst/>
          </p:cNvPr>
          <p:cNvSpPr/>
          <p:nvPr/>
        </p:nvSpPr>
        <p:spPr>
          <a:xfrm>
            <a:off x="228600" y="3562350"/>
            <a:ext cx="35052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Several new </a:t>
            </a:r>
            <a:r>
              <a:rPr lang="en-US" sz="24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LNG capacity</a:t>
            </a:r>
            <a:r>
              <a:rPr lang="en-US" sz="16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addition being planned; from current capacity of </a:t>
            </a:r>
            <a:r>
              <a:rPr lang="en-US" sz="24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~31.0 </a:t>
            </a:r>
            <a:r>
              <a:rPr lang="en-US" sz="16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MTPA </a:t>
            </a:r>
            <a:r>
              <a:rPr lang="en-US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z="24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US" sz="16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MTPA in </a:t>
            </a:r>
            <a:r>
              <a:rPr lang="en-US" sz="22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2021-22</a:t>
            </a:r>
          </a:p>
        </p:txBody>
      </p:sp>
      <p:sp>
        <p:nvSpPr>
          <p:cNvPr id="12" name="Rectangle 11">
            <a:extLst/>
          </p:cNvPr>
          <p:cNvSpPr/>
          <p:nvPr/>
        </p:nvSpPr>
        <p:spPr>
          <a:xfrm>
            <a:off x="4953000" y="895351"/>
            <a:ext cx="39624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50-50%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share of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LNG</a:t>
            </a:r>
            <a:r>
              <a:rPr lang="en-US" b="1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domestic gas</a:t>
            </a:r>
            <a:r>
              <a:rPr lang="en-US" b="1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in overall consumption in 2017-18</a:t>
            </a:r>
            <a:endParaRPr lang="en-IN" dirty="0">
              <a:solidFill>
                <a:schemeClr val="bg1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/>
          </p:cNvPr>
          <p:cNvSpPr/>
          <p:nvPr/>
        </p:nvSpPr>
        <p:spPr>
          <a:xfrm>
            <a:off x="5410200" y="3333751"/>
            <a:ext cx="35052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IN" sz="24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50%</a:t>
            </a:r>
            <a:r>
              <a:rPr lang="en-IN" sz="16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N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of current consumption </a:t>
            </a:r>
            <a:br>
              <a:rPr lang="en-IN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IN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from </a:t>
            </a:r>
            <a:r>
              <a:rPr lang="en-IN" sz="1600" dirty="0">
                <a:latin typeface="Arial" charset="0"/>
                <a:ea typeface="Segoe UI" panose="020B0502040204020203" pitchFamily="34" charset="0"/>
                <a:cs typeface="Segoe UI" panose="020B0502040204020203" pitchFamily="34" charset="0"/>
              </a:rPr>
              <a:t>prime consuming sectors </a:t>
            </a:r>
            <a:r>
              <a:rPr lang="en-IN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Power and Fertilizer, declining or stagnating</a:t>
            </a:r>
          </a:p>
          <a:p>
            <a:pPr>
              <a:defRPr/>
            </a:pPr>
            <a:r>
              <a:rPr lang="en-IN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CGD and industrial use growing sectors and likely to emerge as key drivers.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830264"/>
            <a:ext cx="48387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/>
          </p:cNvPr>
          <p:cNvSpPr/>
          <p:nvPr/>
        </p:nvSpPr>
        <p:spPr>
          <a:xfrm>
            <a:off x="174627" y="2266951"/>
            <a:ext cx="2873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Existing pipeline connectivity of over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16,000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km; plans to increase to over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30,000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km</a:t>
            </a:r>
            <a:endParaRPr lang="en-IN" sz="1600" dirty="0">
              <a:solidFill>
                <a:schemeClr val="bg1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F7BCD7-33D5-42AD-86A7-433E1F8B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09551"/>
            <a:ext cx="8229600" cy="487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rgbClr val="C00000"/>
                </a:solidFill>
                <a:ea typeface="ＭＳ Ｐゴシック" pitchFamily="34" charset="-128"/>
              </a:rPr>
              <a:t>Increasing Infrastructure to Support the 15% Vision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3E2578-E9A6-4FA3-8A8E-91714093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895350"/>
            <a:ext cx="45720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2800" dirty="0">
                <a:ea typeface="ＭＳ Ｐゴシック" pitchFamily="34" charset="-128"/>
              </a:rPr>
              <a:t>Pipeline length/capacity ~17000 km/ 374 MMSCMD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2800" dirty="0">
                <a:ea typeface="ＭＳ Ｐゴシック" pitchFamily="34" charset="-128"/>
              </a:rPr>
              <a:t>Additional 15000 km pipeline coming up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2800" dirty="0">
                <a:ea typeface="ＭＳ Ｐゴシック" pitchFamily="34" charset="-128"/>
              </a:rPr>
              <a:t>Sufficient to handle about three times current consumption           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19FA45E-AF88-467E-8DFF-55CDA152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259"/>
            <a:ext cx="3352800" cy="312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7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B67FA2-5303-4D08-AA1D-B73FFD8732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142276"/>
              </p:ext>
            </p:extLst>
          </p:nvPr>
        </p:nvGraphicFramePr>
        <p:xfrm>
          <a:off x="990600" y="785494"/>
          <a:ext cx="7239000" cy="40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75B4E2F-54AF-4C33-90A1-8EF8420E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3350"/>
            <a:ext cx="8229600" cy="56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rgbClr val="C00000"/>
                </a:solidFill>
                <a:ea typeface="ＭＳ Ｐゴシック" pitchFamily="34" charset="-128"/>
              </a:rPr>
              <a:t>Gas Demand</a:t>
            </a:r>
          </a:p>
        </p:txBody>
      </p:sp>
    </p:spTree>
    <p:extLst>
      <p:ext uri="{BB962C8B-B14F-4D97-AF65-F5344CB8AC3E}">
        <p14:creationId xmlns:p14="http://schemas.microsoft.com/office/powerpoint/2010/main" val="2282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13A596-D4BE-47F4-A2C3-73B5148CA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7017"/>
              </p:ext>
            </p:extLst>
          </p:nvPr>
        </p:nvGraphicFramePr>
        <p:xfrm>
          <a:off x="1066800" y="792470"/>
          <a:ext cx="7239000" cy="398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C90EC11-0CC0-41EE-B121-9947F09E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3350"/>
            <a:ext cx="8229600" cy="56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rgbClr val="C00000"/>
                </a:solidFill>
                <a:ea typeface="ＭＳ Ｐゴシック" pitchFamily="34" charset="-128"/>
              </a:rPr>
              <a:t>Consolidated Demand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518B76-E19E-487F-BDF6-8FEC24CD08BB}"/>
              </a:ext>
            </a:extLst>
          </p:cNvPr>
          <p:cNvSpPr txBox="1">
            <a:spLocks/>
          </p:cNvSpPr>
          <p:nvPr/>
        </p:nvSpPr>
        <p:spPr>
          <a:xfrm>
            <a:off x="381000" y="4390381"/>
            <a:ext cx="82296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1400" b="1" dirty="0">
                <a:ea typeface="ＭＳ Ｐゴシック" pitchFamily="34" charset="-128"/>
              </a:rPr>
              <a:t>Source: Gas demand estimates – NGS &amp; others</a:t>
            </a:r>
          </a:p>
        </p:txBody>
      </p:sp>
    </p:spTree>
    <p:extLst>
      <p:ext uri="{BB962C8B-B14F-4D97-AF65-F5344CB8AC3E}">
        <p14:creationId xmlns:p14="http://schemas.microsoft.com/office/powerpoint/2010/main" val="39547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8DBD81-D0C6-499F-99EF-AA1FD19DB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31754"/>
              </p:ext>
            </p:extLst>
          </p:nvPr>
        </p:nvGraphicFramePr>
        <p:xfrm>
          <a:off x="457200" y="895350"/>
          <a:ext cx="8242663" cy="979907"/>
        </p:xfrm>
        <a:graphic>
          <a:graphicData uri="http://schemas.openxmlformats.org/drawingml/2006/table">
            <a:tbl>
              <a:tblPr/>
              <a:tblGrid>
                <a:gridCol w="3307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26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MMSCMD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2016-17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2017-18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2018-19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2019-20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2020-21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2021-22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2024-25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2029-30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6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CONSOLIDATED DEMAND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139.11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144.87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153.74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163.41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187.28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198.77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241.82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301.59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CONSOLIDATED GAS AVAILABLE FOR SALE FROM DOMESTIC SOURCES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69.92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74.44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81.61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89.8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114.5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136.9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136.9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136.9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6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BALANCE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69.19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70.43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71.95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73.17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71.99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60.71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102.5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158.37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C340748-36F3-4751-A068-8CAD8FC3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3350"/>
            <a:ext cx="8229600" cy="56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rgbClr val="C00000"/>
                </a:solidFill>
                <a:ea typeface="ＭＳ Ｐゴシック" pitchFamily="34" charset="-128"/>
              </a:rPr>
              <a:t>Gas Demand Supply Balance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BB082-BA67-4C94-9755-736668EA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2" y="1962150"/>
            <a:ext cx="6470908" cy="28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F0CCE7-6CC6-4183-B92F-3EAF40BB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7"/>
            <a:ext cx="8229600" cy="56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rgbClr val="C00000"/>
                </a:solidFill>
                <a:ea typeface="ＭＳ Ｐゴシック" pitchFamily="34" charset="-128"/>
              </a:rPr>
              <a:t>LNG Driving Consumption; Pricing Holds the Key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90BF55-AE97-4F5F-8BE5-5CD2D97A7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19150"/>
            <a:ext cx="7315200" cy="190500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ea typeface="ＭＳ Ｐゴシック" pitchFamily="34" charset="-128"/>
              </a:rPr>
              <a:t>LNG imports rising         50% of consumption</a:t>
            </a:r>
          </a:p>
          <a:p>
            <a:pPr eaLnBrk="1" hangingPunct="1"/>
            <a:r>
              <a:rPr lang="en-US" altLang="en-US" sz="2200" dirty="0">
                <a:ea typeface="ＭＳ Ｐゴシック" pitchFamily="34" charset="-128"/>
              </a:rPr>
              <a:t>LNG </a:t>
            </a:r>
            <a:r>
              <a:rPr lang="en-US" altLang="en-US" sz="2200" dirty="0" err="1">
                <a:ea typeface="ＭＳ Ｐゴシック" pitchFamily="34" charset="-128"/>
              </a:rPr>
              <a:t>Regas</a:t>
            </a:r>
            <a:r>
              <a:rPr lang="en-US" altLang="en-US" sz="2200" dirty="0">
                <a:ea typeface="ＭＳ Ｐゴシック" pitchFamily="34" charset="-128"/>
              </a:rPr>
              <a:t> capacity       current 31 MMTPA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200" dirty="0">
                <a:ea typeface="ＭＳ Ｐゴシック" pitchFamily="34" charset="-128"/>
              </a:rPr>
              <a:t>      to increase to 60-70 MMTPA</a:t>
            </a:r>
          </a:p>
          <a:p>
            <a:pPr eaLnBrk="1" hangingPunct="1"/>
            <a:r>
              <a:rPr lang="en-US" altLang="en-US" sz="2200" dirty="0">
                <a:ea typeface="ＭＳ Ｐゴシック" pitchFamily="34" charset="-128"/>
              </a:rPr>
              <a:t>Most additionally capacity planned along East Coast    </a:t>
            </a:r>
          </a:p>
          <a:p>
            <a:pPr eaLnBrk="1" hangingPunct="1"/>
            <a:endParaRPr lang="en-US" altLang="en-US" sz="2200" dirty="0">
              <a:ea typeface="ＭＳ Ｐゴシック" pitchFamily="34" charset="-128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088F4A-E60E-4E40-B398-84CA195B8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114565"/>
              </p:ext>
            </p:extLst>
          </p:nvPr>
        </p:nvGraphicFramePr>
        <p:xfrm>
          <a:off x="1295400" y="2872946"/>
          <a:ext cx="66294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3DCA5AF-2DE8-4AF6-9818-43518EFEBE5D}"/>
              </a:ext>
            </a:extLst>
          </p:cNvPr>
          <p:cNvSpPr txBox="1"/>
          <p:nvPr/>
        </p:nvSpPr>
        <p:spPr>
          <a:xfrm>
            <a:off x="3048000" y="2571751"/>
            <a:ext cx="3124200" cy="369332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LNG Capacity (MMTPA)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FC285B4-0B73-4BEB-BDF3-B12E3D9057BA}"/>
              </a:ext>
            </a:extLst>
          </p:cNvPr>
          <p:cNvSpPr/>
          <p:nvPr/>
        </p:nvSpPr>
        <p:spPr>
          <a:xfrm>
            <a:off x="3657600" y="971550"/>
            <a:ext cx="3048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F1A0B65-3D7E-4D00-A681-10BBA5BFCBCC}"/>
              </a:ext>
            </a:extLst>
          </p:cNvPr>
          <p:cNvSpPr/>
          <p:nvPr/>
        </p:nvSpPr>
        <p:spPr>
          <a:xfrm>
            <a:off x="3664009" y="1378321"/>
            <a:ext cx="3048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67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9D794E1F-F9FE-460F-962C-34366EBE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5750"/>
            <a:ext cx="5870306" cy="4399001"/>
          </a:xfrm>
          <a:prstGeom prst="rect">
            <a:avLst/>
          </a:prstGeom>
        </p:spPr>
      </p:pic>
      <p:sp>
        <p:nvSpPr>
          <p:cNvPr id="65" name="Title 1">
            <a:extLst>
              <a:ext uri="{FF2B5EF4-FFF2-40B4-BE49-F238E27FC236}">
                <a16:creationId xmlns:a16="http://schemas.microsoft.com/office/drawing/2014/main" id="{9DB341E7-6D8B-4DC8-B579-553FD4C5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-171450"/>
            <a:ext cx="8153400" cy="895350"/>
          </a:xfrm>
        </p:spPr>
        <p:txBody>
          <a:bodyPr>
            <a:normAutofit/>
          </a:bodyPr>
          <a:lstStyle/>
          <a:p>
            <a:pPr eaLnBrk="1" hangingPunct="1"/>
            <a:r>
              <a:rPr lang="en-IN" altLang="en-US" sz="2600" b="1" dirty="0">
                <a:solidFill>
                  <a:srgbClr val="C00000"/>
                </a:solidFill>
                <a:ea typeface="ＭＳ Ｐゴシック" pitchFamily="34" charset="-128"/>
              </a:rPr>
              <a:t>City Gas Distribution Network</a:t>
            </a:r>
            <a:endParaRPr lang="en-IN" altLang="en-US" sz="26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327</Words>
  <Application>Microsoft Office PowerPoint</Application>
  <PresentationFormat>On-screen Show (16:9)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Increasing Infrastructure to Support the 15% Vision </vt:lpstr>
      <vt:lpstr>Gas Demand</vt:lpstr>
      <vt:lpstr>Consolidated Demand</vt:lpstr>
      <vt:lpstr>Gas Demand Supply Balance</vt:lpstr>
      <vt:lpstr>LNG Driving Consumption; Pricing Holds the Key </vt:lpstr>
      <vt:lpstr>City Gas Distribution Network</vt:lpstr>
      <vt:lpstr>Developing The CNG Infrastructure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udayan</dc:creator>
  <cp:lastModifiedBy>Deepak Sharma</cp:lastModifiedBy>
  <cp:revision>67</cp:revision>
  <dcterms:created xsi:type="dcterms:W3CDTF">2019-02-11T16:50:17Z</dcterms:created>
  <dcterms:modified xsi:type="dcterms:W3CDTF">2019-03-14T12:19:34Z</dcterms:modified>
</cp:coreProperties>
</file>