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19EB-6DBC-41D4-95CD-AC6E936D603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7ECE-14B2-4869-9B67-F2DEEA37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ollowNGS" TargetMode="External"/><Relationship Id="rId2" Type="http://schemas.openxmlformats.org/officeDocument/2006/relationships/hyperlink" Target="https://www.facebook.com/NaturalGasSocie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turalgasindia.ngs@gmai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/>
          </p:cNvPr>
          <p:cNvSpPr txBox="1">
            <a:spLocks/>
          </p:cNvSpPr>
          <p:nvPr/>
        </p:nvSpPr>
        <p:spPr>
          <a:xfrm>
            <a:off x="0" y="3886201"/>
            <a:ext cx="9144000" cy="5016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IN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6858000" y="1"/>
            <a:ext cx="2286000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53" y="1214830"/>
            <a:ext cx="1295694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1828800" y="2571661"/>
            <a:ext cx="57912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I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Voice for India’s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I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 Industry</a:t>
            </a:r>
          </a:p>
        </p:txBody>
      </p:sp>
    </p:spTree>
    <p:extLst>
      <p:ext uri="{BB962C8B-B14F-4D97-AF65-F5344CB8AC3E}">
        <p14:creationId xmlns:p14="http://schemas.microsoft.com/office/powerpoint/2010/main" val="22889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33135" y="361951"/>
            <a:ext cx="556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aseline="30000" dirty="0">
                <a:solidFill>
                  <a:srgbClr val="C00000"/>
                </a:solidFill>
              </a:rPr>
              <a:t>Why Support NGS?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4" y="1043452"/>
            <a:ext cx="3909079" cy="32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38600" y="1077914"/>
            <a:ext cx="4800600" cy="3627437"/>
          </a:xfrm>
        </p:spPr>
        <p:txBody>
          <a:bodyPr/>
          <a:lstStyle/>
          <a:p>
            <a:pPr eaLnBrk="1" hangingPunct="1"/>
            <a:r>
              <a:rPr lang="en-IN" altLang="en-US" sz="2400" b="1" dirty="0">
                <a:ea typeface="ＭＳ Ｐゴシック" pitchFamily="34" charset="-128"/>
              </a:rPr>
              <a:t>Collective access </a:t>
            </a:r>
            <a:r>
              <a:rPr lang="en-IN" altLang="en-US" sz="2400" dirty="0">
                <a:ea typeface="ＭＳ Ｐゴシック" pitchFamily="34" charset="-128"/>
              </a:rPr>
              <a:t>to authorities</a:t>
            </a:r>
          </a:p>
          <a:p>
            <a:pPr eaLnBrk="1" hangingPunct="1"/>
            <a:r>
              <a:rPr lang="en-IN" altLang="en-US" sz="2400" dirty="0">
                <a:ea typeface="ＭＳ Ｐゴシック" pitchFamily="34" charset="-128"/>
              </a:rPr>
              <a:t>Government, agencies, regulators prefer </a:t>
            </a:r>
            <a:r>
              <a:rPr lang="en-IN" altLang="en-US" sz="2400" b="1" dirty="0">
                <a:ea typeface="ＭＳ Ｐゴシック" pitchFamily="34" charset="-128"/>
              </a:rPr>
              <a:t>coordinated voice </a:t>
            </a:r>
          </a:p>
          <a:p>
            <a:pPr eaLnBrk="1" hangingPunct="1"/>
            <a:r>
              <a:rPr lang="en-IN" altLang="en-US" sz="2400" dirty="0">
                <a:ea typeface="ＭＳ Ｐゴシック" pitchFamily="34" charset="-128"/>
              </a:rPr>
              <a:t>Provide </a:t>
            </a:r>
            <a:r>
              <a:rPr lang="en-IN" altLang="en-US" sz="2400" b="1" dirty="0">
                <a:ea typeface="ＭＳ Ｐゴシック" pitchFamily="34" charset="-128"/>
              </a:rPr>
              <a:t>cost-effective, collective services</a:t>
            </a:r>
            <a:r>
              <a:rPr lang="en-IN" altLang="en-US" sz="2400" dirty="0">
                <a:ea typeface="ＭＳ Ｐゴシック" pitchFamily="34" charset="-128"/>
              </a:rPr>
              <a:t> to businesses</a:t>
            </a:r>
          </a:p>
          <a:p>
            <a:pPr eaLnBrk="1" hangingPunct="1"/>
            <a:r>
              <a:rPr lang="en-IN" altLang="en-US" sz="2400" b="1" dirty="0">
                <a:ea typeface="ＭＳ Ｐゴシック" pitchFamily="34" charset="-128"/>
              </a:rPr>
              <a:t>Undertake specific projects </a:t>
            </a:r>
            <a:r>
              <a:rPr lang="en-IN" altLang="en-US" sz="2400" dirty="0">
                <a:ea typeface="ＭＳ Ｐゴシック" pitchFamily="34" charset="-128"/>
              </a:rPr>
              <a:t>which may benefit members or the industry as a whole. </a:t>
            </a:r>
          </a:p>
        </p:txBody>
      </p:sp>
    </p:spTree>
    <p:extLst>
      <p:ext uri="{BB962C8B-B14F-4D97-AF65-F5344CB8AC3E}">
        <p14:creationId xmlns:p14="http://schemas.microsoft.com/office/powerpoint/2010/main" val="14693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22276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NGS – Proposed Activities</a:t>
            </a:r>
          </a:p>
        </p:txBody>
      </p:sp>
      <p:sp>
        <p:nvSpPr>
          <p:cNvPr id="5" name="Rectangle: Single Corner Snipped 1">
            <a:extLst/>
          </p:cNvPr>
          <p:cNvSpPr/>
          <p:nvPr/>
        </p:nvSpPr>
        <p:spPr>
          <a:xfrm>
            <a:off x="609600" y="971550"/>
            <a:ext cx="3505200" cy="1219200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: Single Corner Snipped 19">
            <a:extLst/>
          </p:cNvPr>
          <p:cNvSpPr/>
          <p:nvPr/>
        </p:nvSpPr>
        <p:spPr>
          <a:xfrm>
            <a:off x="4876800" y="971550"/>
            <a:ext cx="3505200" cy="1219200"/>
          </a:xfrm>
          <a:prstGeom prst="snip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6600" y="1123951"/>
            <a:ext cx="3251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</a:rPr>
              <a:t>Gas </a:t>
            </a:r>
          </a:p>
          <a:p>
            <a:pPr algn="ctr">
              <a:buFont typeface="Arial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</a:rPr>
              <a:t>Advocacy</a:t>
            </a:r>
            <a:endParaRPr lang="en-IN" altLang="en-US" sz="2400" i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3800" y="1098550"/>
            <a:ext cx="3251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</a:rPr>
              <a:t>Application</a:t>
            </a:r>
          </a:p>
          <a:p>
            <a:pPr algn="ctr">
              <a:buFont typeface="Arial" pitchFamily="34" charset="0"/>
              <a:buNone/>
            </a:pPr>
            <a:r>
              <a:rPr lang="en-IN" altLang="en-US" sz="24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9" name="Rectangle: Single Corner Snipped 22">
            <a:extLst/>
          </p:cNvPr>
          <p:cNvSpPr/>
          <p:nvPr/>
        </p:nvSpPr>
        <p:spPr>
          <a:xfrm>
            <a:off x="609600" y="2495550"/>
            <a:ext cx="3810000" cy="18288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3142" y="2682081"/>
            <a:ext cx="32512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Discussion papers on various issues pertaining to the CGD industry  </a:t>
            </a:r>
          </a:p>
        </p:txBody>
      </p:sp>
      <p:sp>
        <p:nvSpPr>
          <p:cNvPr id="11" name="Rectangle: Single Corner Snipped 24">
            <a:extLst/>
          </p:cNvPr>
          <p:cNvSpPr/>
          <p:nvPr/>
        </p:nvSpPr>
        <p:spPr>
          <a:xfrm>
            <a:off x="4724400" y="2495550"/>
            <a:ext cx="3657600" cy="1828800"/>
          </a:xfrm>
          <a:prstGeom prst="snip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76802" y="2643189"/>
            <a:ext cx="3230651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Marine-CNG/LNG waterways, ferries, barges houseboats, fishing boats, etc. </a:t>
            </a:r>
            <a:endParaRPr lang="en-I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61951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NGS Proposed Activities</a:t>
            </a:r>
          </a:p>
        </p:txBody>
      </p:sp>
      <p:sp>
        <p:nvSpPr>
          <p:cNvPr id="5" name="Rectangle: Single Corner Snipped 7">
            <a:extLst/>
          </p:cNvPr>
          <p:cNvSpPr/>
          <p:nvPr/>
        </p:nvSpPr>
        <p:spPr>
          <a:xfrm>
            <a:off x="609600" y="819150"/>
            <a:ext cx="3505200" cy="838200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6600" y="884238"/>
            <a:ext cx="3251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IN" altLang="en-US" dirty="0">
                <a:solidFill>
                  <a:schemeClr val="bg1"/>
                </a:solidFill>
              </a:rPr>
              <a:t>Award</a:t>
            </a:r>
            <a:endParaRPr lang="en-IN" altLang="en-US" i="1" dirty="0">
              <a:solidFill>
                <a:schemeClr val="bg1"/>
              </a:solidFill>
            </a:endParaRPr>
          </a:p>
        </p:txBody>
      </p:sp>
      <p:sp>
        <p:nvSpPr>
          <p:cNvPr id="7" name="Rectangle: Single Corner Snipped 9">
            <a:extLst/>
          </p:cNvPr>
          <p:cNvSpPr/>
          <p:nvPr/>
        </p:nvSpPr>
        <p:spPr>
          <a:xfrm>
            <a:off x="4583113" y="819150"/>
            <a:ext cx="3505200" cy="838200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Content Placeholder 2">
            <a:extLst/>
          </p:cNvPr>
          <p:cNvSpPr txBox="1">
            <a:spLocks/>
          </p:cNvSpPr>
          <p:nvPr/>
        </p:nvSpPr>
        <p:spPr bwMode="auto">
          <a:xfrm>
            <a:off x="4749800" y="884238"/>
            <a:ext cx="3251200" cy="773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IN" altLang="en-US" dirty="0">
                <a:solidFill>
                  <a:schemeClr val="bg1"/>
                </a:solidFill>
                <a:ea typeface="ＭＳ Ｐゴシック" pitchFamily="34" charset="-128"/>
              </a:rPr>
              <a:t>Academic Programmes</a:t>
            </a:r>
            <a:endParaRPr lang="en-IN" altLang="en-US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: Single Corner Snipped 11">
            <a:extLst/>
          </p:cNvPr>
          <p:cNvSpPr/>
          <p:nvPr/>
        </p:nvSpPr>
        <p:spPr>
          <a:xfrm>
            <a:off x="542927" y="1885950"/>
            <a:ext cx="7686675" cy="1143000"/>
          </a:xfrm>
          <a:prstGeom prst="snip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89000" y="1962149"/>
            <a:ext cx="711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dirty="0">
                <a:solidFill>
                  <a:schemeClr val="bg1"/>
                </a:solidFill>
              </a:rPr>
              <a:t>Management Development </a:t>
            </a:r>
            <a:r>
              <a:rPr lang="en-US" altLang="en-US" dirty="0" err="1">
                <a:solidFill>
                  <a:schemeClr val="bg1"/>
                </a:solidFill>
              </a:rPr>
              <a:t>Programmes</a:t>
            </a:r>
            <a:r>
              <a:rPr lang="en-US" altLang="en-US" dirty="0">
                <a:solidFill>
                  <a:schemeClr val="bg1"/>
                </a:solidFill>
              </a:rPr>
              <a:t> for CGD Companies</a:t>
            </a:r>
          </a:p>
        </p:txBody>
      </p:sp>
      <p:sp>
        <p:nvSpPr>
          <p:cNvPr id="11" name="Rectangle: Single Corner Snipped 13">
            <a:extLst/>
          </p:cNvPr>
          <p:cNvSpPr/>
          <p:nvPr/>
        </p:nvSpPr>
        <p:spPr>
          <a:xfrm>
            <a:off x="544513" y="3333750"/>
            <a:ext cx="3505200" cy="990600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Content Placeholder 2">
            <a:extLst/>
          </p:cNvPr>
          <p:cNvSpPr txBox="1">
            <a:spLocks/>
          </p:cNvSpPr>
          <p:nvPr/>
        </p:nvSpPr>
        <p:spPr bwMode="auto">
          <a:xfrm>
            <a:off x="671513" y="3551238"/>
            <a:ext cx="3251200" cy="773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ea typeface="ＭＳ Ｐゴシック" pitchFamily="34" charset="-128"/>
              </a:rPr>
              <a:t>Economic &amp; Technical Research</a:t>
            </a:r>
          </a:p>
        </p:txBody>
      </p:sp>
      <p:sp>
        <p:nvSpPr>
          <p:cNvPr id="13" name="Rectangle: Single Corner Snipped 15">
            <a:extLst/>
          </p:cNvPr>
          <p:cNvSpPr/>
          <p:nvPr/>
        </p:nvSpPr>
        <p:spPr>
          <a:xfrm>
            <a:off x="4518025" y="3333750"/>
            <a:ext cx="3505200" cy="990600"/>
          </a:xfrm>
          <a:prstGeom prst="snip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4713" y="3486151"/>
            <a:ext cx="325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dirty="0">
                <a:solidFill>
                  <a:schemeClr val="bg1"/>
                </a:solidFill>
              </a:rPr>
              <a:t>Sector Tracking</a:t>
            </a:r>
            <a:endParaRPr lang="en-I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609600" y="1047751"/>
            <a:ext cx="82296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</a:rPr>
              <a:t>Please visit our website and follow us on Facebook &amp; Twitter pages.</a:t>
            </a:r>
            <a:endParaRPr lang="en-US" sz="2000" u="sng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/>
              <a:t>www.ngsindia.org</a:t>
            </a:r>
            <a:endParaRPr lang="en-US" sz="2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/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>
                <a:hlinkClick r:id="rId2"/>
              </a:rPr>
              <a:t>https://www.facebook.com/NaturalGasSociety/</a:t>
            </a:r>
            <a:endParaRPr lang="en-US" sz="2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/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>
                <a:hlinkClick r:id="rId3"/>
              </a:rPr>
              <a:t>https://twitter.com/FollowNGS</a:t>
            </a:r>
            <a:endParaRPr lang="en-US" sz="2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/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>
                <a:hlinkClick r:id="rId4"/>
              </a:rPr>
              <a:t>naturalgasindia.ngs@gmail.com</a:t>
            </a:r>
            <a:r>
              <a:rPr lang="en-US" sz="2000" dirty="0"/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/>
              <a:t>0120-4220882,4222849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33401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>
                <a:solidFill>
                  <a:srgbClr val="C00000"/>
                </a:solidFill>
              </a:rPr>
              <a:t>To Know More</a:t>
            </a:r>
          </a:p>
        </p:txBody>
      </p:sp>
    </p:spTree>
    <p:extLst>
      <p:ext uri="{BB962C8B-B14F-4D97-AF65-F5344CB8AC3E}">
        <p14:creationId xmlns:p14="http://schemas.microsoft.com/office/powerpoint/2010/main" val="17945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06025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9176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35103" y="438150"/>
            <a:ext cx="989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The Genesis </a:t>
            </a:r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1676400" y="1123951"/>
            <a:ext cx="6934200" cy="5440363"/>
          </a:xfrm>
        </p:spPr>
        <p:txBody>
          <a:bodyPr/>
          <a:lstStyle/>
          <a:p>
            <a:pPr marL="833438" indent="-457200" eaLnBrk="1" hangingPunct="1">
              <a:spcBef>
                <a:spcPts val="100"/>
              </a:spcBef>
            </a:pPr>
            <a:r>
              <a:rPr lang="en-US" altLang="en-US" sz="2800" dirty="0">
                <a:ea typeface="ＭＳ Ｐゴシック" pitchFamily="34" charset="-128"/>
              </a:rPr>
              <a:t>Rapidly </a:t>
            </a:r>
            <a:r>
              <a:rPr lang="en-US" altLang="en-US" sz="2800" b="1" dirty="0">
                <a:ea typeface="ＭＳ Ｐゴシック" pitchFamily="34" charset="-128"/>
              </a:rPr>
              <a:t>expanding CGD sector </a:t>
            </a:r>
          </a:p>
          <a:p>
            <a:pPr marL="833438" indent="-457200" eaLnBrk="1" hangingPunct="1">
              <a:spcBef>
                <a:spcPts val="100"/>
              </a:spcBef>
            </a:pPr>
            <a:r>
              <a:rPr lang="en-US" altLang="en-US" sz="2800" dirty="0">
                <a:ea typeface="ＭＳ Ｐゴシック" pitchFamily="34" charset="-128"/>
              </a:rPr>
              <a:t>Evolving </a:t>
            </a:r>
            <a:r>
              <a:rPr lang="en-US" altLang="en-US" sz="2800" b="1" dirty="0" err="1">
                <a:ea typeface="ＭＳ Ｐゴシック" pitchFamily="34" charset="-128"/>
              </a:rPr>
              <a:t>sectoral</a:t>
            </a:r>
            <a:r>
              <a:rPr lang="en-US" altLang="en-US" sz="2800" b="1" dirty="0">
                <a:ea typeface="ＭＳ Ｐゴシック" pitchFamily="34" charset="-128"/>
              </a:rPr>
              <a:t> structure</a:t>
            </a:r>
          </a:p>
          <a:p>
            <a:pPr marL="833438" indent="-457200" eaLnBrk="1" hangingPunct="1">
              <a:spcBef>
                <a:spcPts val="100"/>
              </a:spcBef>
            </a:pPr>
            <a:r>
              <a:rPr lang="en-US" altLang="en-US" sz="2800" dirty="0">
                <a:ea typeface="ＭＳ Ｐゴシック" pitchFamily="34" charset="-128"/>
              </a:rPr>
              <a:t>Lack of </a:t>
            </a:r>
            <a:r>
              <a:rPr lang="en-US" altLang="en-US" sz="2800" b="1" dirty="0">
                <a:ea typeface="ＭＳ Ｐゴシック" pitchFamily="34" charset="-128"/>
              </a:rPr>
              <a:t>long-term policy and vision</a:t>
            </a:r>
            <a:r>
              <a:rPr lang="en-US" altLang="en-US" sz="2800" dirty="0">
                <a:ea typeface="ＭＳ Ｐゴシック" pitchFamily="34" charset="-128"/>
              </a:rPr>
              <a:t>, in the initial stages</a:t>
            </a:r>
          </a:p>
          <a:p>
            <a:pPr marL="833438" indent="-457200" eaLnBrk="1" hangingPunct="1">
              <a:spcBef>
                <a:spcPts val="100"/>
              </a:spcBef>
            </a:pPr>
            <a:r>
              <a:rPr lang="en-US" altLang="en-US" sz="2800" dirty="0">
                <a:ea typeface="ＭＳ Ｐゴシック" pitchFamily="34" charset="-128"/>
              </a:rPr>
              <a:t>No industry body to look at </a:t>
            </a:r>
            <a:r>
              <a:rPr lang="en-US" altLang="en-US" sz="2800" b="1" dirty="0">
                <a:ea typeface="ＭＳ Ｐゴシック" pitchFamily="34" charset="-128"/>
              </a:rPr>
              <a:t>common issues, regulatory, policy </a:t>
            </a:r>
            <a:r>
              <a:rPr lang="en-US" altLang="en-US" sz="2800" dirty="0">
                <a:ea typeface="ＭＳ Ｐゴシック" pitchFamily="34" charset="-128"/>
              </a:rPr>
              <a:t>etc.</a:t>
            </a:r>
          </a:p>
          <a:p>
            <a:pPr marL="833438" indent="-457200" eaLnBrk="1" hangingPunct="1">
              <a:spcBef>
                <a:spcPts val="100"/>
              </a:spcBef>
            </a:pPr>
            <a:r>
              <a:rPr lang="en-US" altLang="en-US" sz="2800" dirty="0">
                <a:ea typeface="ＭＳ Ｐゴシック" pitchFamily="34" charset="-128"/>
              </a:rPr>
              <a:t>Concern over </a:t>
            </a:r>
            <a:r>
              <a:rPr lang="en-US" altLang="en-US" sz="2800" b="1" dirty="0">
                <a:ea typeface="ＭＳ Ｐゴシック" pitchFamily="34" charset="-128"/>
              </a:rPr>
              <a:t>high LNG Prices</a:t>
            </a:r>
          </a:p>
        </p:txBody>
      </p:sp>
    </p:spTree>
    <p:extLst>
      <p:ext uri="{BB962C8B-B14F-4D97-AF65-F5344CB8AC3E}">
        <p14:creationId xmlns:p14="http://schemas.microsoft.com/office/powerpoint/2010/main" val="22719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34" y="127635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228600" y="1023777"/>
            <a:ext cx="7475734" cy="3181350"/>
          </a:xfrm>
        </p:spPr>
        <p:txBody>
          <a:bodyPr/>
          <a:lstStyle/>
          <a:p>
            <a:pPr marL="833438" indent="-457200" eaLnBrk="1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2800" b="1" dirty="0">
                <a:ea typeface="ＭＳ Ｐゴシック" pitchFamily="34" charset="-128"/>
              </a:rPr>
              <a:t>Represent interest </a:t>
            </a:r>
            <a:r>
              <a:rPr lang="en-US" altLang="en-US" sz="2800" dirty="0">
                <a:ea typeface="ＭＳ Ｐゴシック" pitchFamily="34" charset="-128"/>
              </a:rPr>
              <a:t>of its Members at various forums</a:t>
            </a:r>
          </a:p>
          <a:p>
            <a:pPr marL="833438" indent="-457200" eaLnBrk="1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2800" dirty="0">
                <a:ea typeface="ＭＳ Ｐゴシック" pitchFamily="34" charset="-128"/>
              </a:rPr>
              <a:t>Provide </a:t>
            </a:r>
            <a:r>
              <a:rPr lang="en-US" altLang="en-US" sz="2800" b="1" dirty="0">
                <a:ea typeface="ＭＳ Ｐゴシック" pitchFamily="34" charset="-128"/>
              </a:rPr>
              <a:t>critical inputs </a:t>
            </a:r>
            <a:r>
              <a:rPr lang="en-US" altLang="en-US" sz="2800" dirty="0">
                <a:ea typeface="ＭＳ Ｐゴシック" pitchFamily="34" charset="-128"/>
              </a:rPr>
              <a:t>to Policy Makers</a:t>
            </a:r>
          </a:p>
          <a:p>
            <a:pPr marL="833438" indent="-457200" eaLnBrk="1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2800" dirty="0">
                <a:ea typeface="ＭＳ Ｐゴシック" pitchFamily="34" charset="-128"/>
              </a:rPr>
              <a:t>Facilitate </a:t>
            </a:r>
            <a:r>
              <a:rPr lang="en-US" altLang="en-US" sz="2800" b="1" dirty="0">
                <a:ea typeface="ＭＳ Ｐゴシック" pitchFamily="34" charset="-128"/>
              </a:rPr>
              <a:t>sharing of information and technology </a:t>
            </a:r>
            <a:r>
              <a:rPr lang="en-US" altLang="en-US" sz="2800" dirty="0">
                <a:ea typeface="ＭＳ Ｐゴシック" pitchFamily="34" charset="-128"/>
              </a:rPr>
              <a:t>at national and international level </a:t>
            </a:r>
          </a:p>
          <a:p>
            <a:pPr marL="833438" indent="-457200" eaLnBrk="1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2800" b="1" dirty="0">
                <a:ea typeface="ＭＳ Ｐゴシック" pitchFamily="34" charset="-128"/>
              </a:rPr>
              <a:t>Promote investments </a:t>
            </a:r>
            <a:r>
              <a:rPr lang="en-US" altLang="en-US" sz="2800" dirty="0">
                <a:ea typeface="ＭＳ Ｐゴシック" pitchFamily="34" charset="-128"/>
              </a:rPr>
              <a:t>in natural gas sector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747713" y="533400"/>
            <a:ext cx="989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0935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87388"/>
            <a:ext cx="8229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aseline="30000" dirty="0"/>
              <a:t>The </a:t>
            </a:r>
            <a:r>
              <a:rPr lang="en-US" altLang="en-US" sz="4800" baseline="30000" dirty="0" err="1"/>
              <a:t>Organisation</a:t>
            </a:r>
            <a:endParaRPr lang="en-US" altLang="en-US" sz="4800" baseline="30000" dirty="0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603252" y="2308226"/>
            <a:ext cx="1857375" cy="89217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LNG Forum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2954339" y="2308226"/>
            <a:ext cx="1857375" cy="90805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CGD Forum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5305425" y="2292351"/>
            <a:ext cx="3143250" cy="90805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Knowledge Research</a:t>
            </a:r>
            <a:endParaRPr lang="en-IN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/>
          </p:cNvPr>
          <p:cNvCxnSpPr/>
          <p:nvPr/>
        </p:nvCxnSpPr>
        <p:spPr>
          <a:xfrm flipH="1">
            <a:off x="3386138" y="1438276"/>
            <a:ext cx="619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7"/>
          <p:cNvSpPr txBox="1">
            <a:spLocks noChangeArrowheads="1"/>
          </p:cNvSpPr>
          <p:nvPr/>
        </p:nvSpPr>
        <p:spPr bwMode="auto">
          <a:xfrm>
            <a:off x="0" y="123190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  <a:latin typeface="Arial" pitchFamily="34" charset="0"/>
              </a:rPr>
              <a:t>Natural Gas Society</a:t>
            </a:r>
            <a:endParaRPr lang="en-IN" alt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743200" y="3638550"/>
            <a:ext cx="3143250" cy="90805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CNG Eco Connect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03288"/>
            <a:ext cx="92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Image result for adani gas 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035021"/>
            <a:ext cx="9445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533401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aseline="30000">
                <a:solidFill>
                  <a:srgbClr val="C00000"/>
                </a:solidFill>
              </a:rPr>
              <a:t>Current Membership</a:t>
            </a:r>
          </a:p>
        </p:txBody>
      </p:sp>
      <p:pic>
        <p:nvPicPr>
          <p:cNvPr id="9" name="Picture 2" descr="https://ngsindia.org/wp-content/uploads/2014/10/g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838200"/>
            <a:ext cx="81121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98" y="970026"/>
            <a:ext cx="71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5830"/>
            <a:ext cx="609600" cy="50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MNG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145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UG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55683"/>
            <a:ext cx="6667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Image result for Green gas lt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30" y="2022468"/>
            <a:ext cx="653270" cy="5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257550"/>
            <a:ext cx="8509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Image result for Aavantika Gas Limit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57551"/>
            <a:ext cx="5953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3306762"/>
            <a:ext cx="5540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29682"/>
            <a:ext cx="376006" cy="65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30" y="3943350"/>
            <a:ext cx="653270" cy="3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17161" y="1654374"/>
            <a:ext cx="1659108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dirty="0">
                <a:ea typeface="ＭＳ Ｐゴシック" pitchFamily="34" charset="-128"/>
              </a:rPr>
              <a:t>GAIL (India) Limited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0800" y="1654374"/>
            <a:ext cx="1751698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dirty="0" err="1">
                <a:ea typeface="ＭＳ Ｐゴシック" pitchFamily="34" charset="-128"/>
              </a:rPr>
              <a:t>Petronet</a:t>
            </a:r>
            <a:r>
              <a:rPr lang="en-US" altLang="en-US" sz="1400" dirty="0">
                <a:ea typeface="ＭＳ Ｐゴシック" pitchFamily="34" charset="-128"/>
              </a:rPr>
              <a:t> LNG Limited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2" y="1654374"/>
            <a:ext cx="2010487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dirty="0" err="1">
                <a:ea typeface="ＭＳ Ｐゴシック" pitchFamily="34" charset="-128"/>
              </a:rPr>
              <a:t>Indraprastha</a:t>
            </a:r>
            <a:r>
              <a:rPr lang="en-US" altLang="en-US" sz="1400" dirty="0">
                <a:ea typeface="ＭＳ Ｐゴシック" pitchFamily="34" charset="-128"/>
              </a:rPr>
              <a:t> Gas Limited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01545" y="1654374"/>
            <a:ext cx="1913857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dirty="0" err="1">
                <a:ea typeface="ＭＳ Ｐゴシック" pitchFamily="34" charset="-128"/>
              </a:rPr>
              <a:t>Mahanagar</a:t>
            </a:r>
            <a:r>
              <a:rPr lang="en-US" altLang="en-US" sz="1400" dirty="0">
                <a:ea typeface="ＭＳ Ｐゴシック" pitchFamily="34" charset="-128"/>
              </a:rPr>
              <a:t> Gas Limited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2797374"/>
            <a:ext cx="1502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 err="1">
                <a:ea typeface="ＭＳ Ｐゴシック" pitchFamily="34" charset="-128"/>
              </a:rPr>
              <a:t>Adani</a:t>
            </a:r>
            <a:r>
              <a:rPr lang="en-US" altLang="en-US" sz="1400" dirty="0">
                <a:ea typeface="ＭＳ Ｐゴシック" pitchFamily="34" charset="-128"/>
              </a:rPr>
              <a:t> Gas Limited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4381" y="2797374"/>
            <a:ext cx="1855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ea typeface="ＭＳ Ｐゴシック" pitchFamily="34" charset="-128"/>
              </a:rPr>
              <a:t>Central UP Gas Limited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663866" y="2797374"/>
            <a:ext cx="2640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ea typeface="ＭＳ Ｐゴシック" pitchFamily="34" charset="-128"/>
              </a:rPr>
              <a:t>Maharashtra Natural Gas Limited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83023" y="2571751"/>
            <a:ext cx="1528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Green Gas Limited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7284" y="3927723"/>
            <a:ext cx="20618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err="1"/>
              <a:t>Bhagyanagar</a:t>
            </a:r>
            <a:r>
              <a:rPr lang="en-US" sz="1400" dirty="0"/>
              <a:t> Gas Limited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38815" y="3927723"/>
            <a:ext cx="18347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err="1"/>
              <a:t>Aavantika</a:t>
            </a:r>
            <a:r>
              <a:rPr lang="en-US" sz="1400" dirty="0"/>
              <a:t> Gas Limited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56083" y="3927723"/>
            <a:ext cx="165583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/>
              <a:t>Torrent Gas </a:t>
            </a:r>
            <a:r>
              <a:rPr lang="en-US" sz="1400" dirty="0" err="1"/>
              <a:t>Pvt</a:t>
            </a:r>
            <a:r>
              <a:rPr lang="en-US" sz="1400" dirty="0"/>
              <a:t> Ltd.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65941" y="3409950"/>
            <a:ext cx="15749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err="1"/>
              <a:t>Siti</a:t>
            </a:r>
            <a:r>
              <a:rPr lang="en-US" sz="1400" dirty="0"/>
              <a:t> Energy Limited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67266" y="4248150"/>
            <a:ext cx="18648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 err="1"/>
              <a:t>Sanwariya</a:t>
            </a:r>
            <a:r>
              <a:rPr lang="en-US" sz="1400" dirty="0"/>
              <a:t> Gas Limited </a:t>
            </a:r>
          </a:p>
        </p:txBody>
      </p:sp>
    </p:spTree>
    <p:extLst>
      <p:ext uri="{BB962C8B-B14F-4D97-AF65-F5344CB8AC3E}">
        <p14:creationId xmlns:p14="http://schemas.microsoft.com/office/powerpoint/2010/main" val="19012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819150"/>
            <a:ext cx="7848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619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NGS Activities</a:t>
            </a:r>
          </a:p>
        </p:txBody>
      </p:sp>
      <p:pic>
        <p:nvPicPr>
          <p:cNvPr id="6" name="Picture 4" descr="Image result for natural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6349"/>
            <a:ext cx="3755793" cy="30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10000" y="819150"/>
            <a:ext cx="4762500" cy="3962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Policy input on natural gas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dirty="0"/>
              <a:t>As a member of International Gas Union and Asian Gas Market Forum (China)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Nodal agency to represent </a:t>
            </a:r>
            <a:r>
              <a:rPr lang="en-US" sz="2400" dirty="0" err="1"/>
              <a:t>india</a:t>
            </a:r>
            <a:r>
              <a:rPr lang="en-US" sz="2400" dirty="0"/>
              <a:t> at the research project of Asian Gas Forum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Policy action inputs to administrative/regulatory authorities</a:t>
            </a:r>
          </a:p>
        </p:txBody>
      </p:sp>
    </p:spTree>
    <p:extLst>
      <p:ext uri="{BB962C8B-B14F-4D97-AF65-F5344CB8AC3E}">
        <p14:creationId xmlns:p14="http://schemas.microsoft.com/office/powerpoint/2010/main" val="92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-114300" y="1066800"/>
            <a:ext cx="68961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1421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NGS Activities</a:t>
            </a:r>
          </a:p>
        </p:txBody>
      </p:sp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733800" y="990600"/>
            <a:ext cx="4953000" cy="36385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CGD Forum 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/>
              <a:t>Platform for all stakeholders for exchange of issues and collaboration in areas like Safety, Standards etc.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/>
              <a:t>Membership of Forum is open to all CGD companies/associated entities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/>
              <a:t>Creation of special task force </a:t>
            </a:r>
            <a:br>
              <a:rPr lang="en-US" sz="2400" dirty="0"/>
            </a:br>
            <a:r>
              <a:rPr lang="en-US" sz="2400" dirty="0"/>
              <a:t>for specific issues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30" y="1524000"/>
            <a:ext cx="396779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5137" y="819150"/>
            <a:ext cx="68961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44381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NGS Activities</a:t>
            </a:r>
          </a:p>
        </p:txBody>
      </p:sp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657600" y="742950"/>
            <a:ext cx="5148636" cy="3962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>
                <a:solidFill>
                  <a:schemeClr val="bg1"/>
                </a:solidFill>
              </a:rPr>
              <a:t>Knowledge &amp; Research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dirty="0"/>
              <a:t>News and information on natural gas, LNG and NGV, CNG sector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/>
              <a:t>Databanks for gas statistics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/>
              <a:t>Specific studies on gas demand and supply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/>
              <a:t>Track developments and issues pertaining to CGD sector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27" y="1276350"/>
            <a:ext cx="381692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663575" y="742950"/>
            <a:ext cx="8480425" cy="1250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altLang="en-US" sz="2400" b="1" dirty="0">
                <a:solidFill>
                  <a:schemeClr val="accent6">
                    <a:lumMod val="75000"/>
                  </a:schemeClr>
                </a:solidFill>
              </a:rPr>
              <a:t>Acceptability </a:t>
            </a:r>
            <a:r>
              <a:rPr lang="en-IN" altLang="en-US" sz="2400" b="1" dirty="0">
                <a:ea typeface="ＭＳ Ｐゴシック" panose="020B0600070205080204" pitchFamily="34" charset="-128"/>
              </a:rPr>
              <a:t>–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altLang="en-US" sz="2400" b="1" dirty="0">
                <a:ea typeface="ＭＳ Ｐゴシック" panose="020B0600070205080204" pitchFamily="34" charset="-128"/>
              </a:rPr>
              <a:t>Industry, Forums, Regulator, </a:t>
            </a:r>
            <a:r>
              <a:rPr lang="en-IN" altLang="en-US" sz="2400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MoPNG</a:t>
            </a:r>
            <a:r>
              <a:rPr lang="en-IN" altLang="en-US" sz="2400" b="1" dirty="0">
                <a:ea typeface="ＭＳ Ｐゴシック" panose="020B0600070205080204" pitchFamily="34" charset="-128"/>
              </a:rPr>
              <a:t>, BIS, PESO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333750"/>
            <a:ext cx="139858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684965" y="3527425"/>
            <a:ext cx="1544637" cy="704850"/>
            <a:chOff x="2438400" y="3334829"/>
            <a:chExt cx="2667000" cy="166589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6" r="48048" b="65681"/>
            <a:stretch>
              <a:fillRect/>
            </a:stretch>
          </p:blipFill>
          <p:spPr bwMode="auto">
            <a:xfrm>
              <a:off x="2438400" y="3334829"/>
              <a:ext cx="2667000" cy="166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/>
            </p:cNvPr>
            <p:cNvSpPr/>
            <p:nvPr/>
          </p:nvSpPr>
          <p:spPr>
            <a:xfrm>
              <a:off x="4241983" y="4010193"/>
              <a:ext cx="863417" cy="9905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505200" y="3395662"/>
            <a:ext cx="243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b="1" dirty="0">
                <a:latin typeface="Arial" pitchFamily="34" charset="0"/>
              </a:rPr>
              <a:t>AGF</a:t>
            </a:r>
          </a:p>
          <a:p>
            <a:pPr eaLnBrk="1" hangingPunct="1"/>
            <a:r>
              <a:rPr lang="en-IN" altLang="en-US" sz="1800" b="1" dirty="0">
                <a:latin typeface="Arial" pitchFamily="34" charset="0"/>
              </a:rPr>
              <a:t>Asian Gas Forum</a:t>
            </a:r>
          </a:p>
        </p:txBody>
      </p:sp>
      <p:sp>
        <p:nvSpPr>
          <p:cNvPr id="10" name="Content Placeholder 2">
            <a:extLst/>
          </p:cNvPr>
          <p:cNvSpPr txBox="1">
            <a:spLocks/>
          </p:cNvSpPr>
          <p:nvPr/>
        </p:nvSpPr>
        <p:spPr bwMode="auto">
          <a:xfrm>
            <a:off x="609601" y="1809751"/>
            <a:ext cx="8709025" cy="5064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Linkages with……….</a:t>
            </a:r>
          </a:p>
          <a:p>
            <a:pPr>
              <a:defRPr/>
            </a:pPr>
            <a:endParaRPr lang="en-IN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N" sz="2400" b="1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00088" y="2343151"/>
            <a:ext cx="222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IN" altLang="en-US" sz="3600" b="1" dirty="0">
                <a:latin typeface="Arial" pitchFamily="34" charset="0"/>
              </a:rPr>
              <a:t>PNGRB</a:t>
            </a:r>
          </a:p>
        </p:txBody>
      </p:sp>
      <p:pic>
        <p:nvPicPr>
          <p:cNvPr id="12" name="Picture 4" descr="http://www.siamindia.com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7" y="2419350"/>
            <a:ext cx="1628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Asia Pacific Natural Gas Vehicles Associ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1"/>
          <a:stretch>
            <a:fillRect/>
          </a:stretch>
        </p:blipFill>
        <p:spPr bwMode="auto">
          <a:xfrm>
            <a:off x="5686427" y="2343151"/>
            <a:ext cx="261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/>
          </p:cNvPr>
          <p:cNvSpPr txBox="1"/>
          <p:nvPr/>
        </p:nvSpPr>
        <p:spPr>
          <a:xfrm>
            <a:off x="658991" y="3028950"/>
            <a:ext cx="8709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0"/>
              </a:rPr>
              <a:t>Only Indian Gas Body to have representation in………..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28575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800" b="1" baseline="30000" dirty="0">
                <a:solidFill>
                  <a:srgbClr val="C00000"/>
                </a:solidFill>
              </a:rPr>
              <a:t>Outreach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828801" y="4324351"/>
            <a:ext cx="8480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altLang="en-US" sz="2200" b="1" dirty="0"/>
              <a:t>US – India Gas Task Force</a:t>
            </a:r>
          </a:p>
        </p:txBody>
      </p:sp>
    </p:spTree>
    <p:extLst>
      <p:ext uri="{BB962C8B-B14F-4D97-AF65-F5344CB8AC3E}">
        <p14:creationId xmlns:p14="http://schemas.microsoft.com/office/powerpoint/2010/main" val="40408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405</Words>
  <Application>Microsoft Office PowerPoint</Application>
  <PresentationFormat>On-screen Show (16:9)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udayan</dc:creator>
  <cp:lastModifiedBy>Deepak Sharma</cp:lastModifiedBy>
  <cp:revision>54</cp:revision>
  <dcterms:created xsi:type="dcterms:W3CDTF">2019-02-11T16:50:17Z</dcterms:created>
  <dcterms:modified xsi:type="dcterms:W3CDTF">2019-03-07T10:48:10Z</dcterms:modified>
</cp:coreProperties>
</file>