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7" r:id="rId2"/>
    <p:sldId id="317" r:id="rId3"/>
    <p:sldId id="306" r:id="rId4"/>
    <p:sldId id="318" r:id="rId5"/>
    <p:sldId id="308" r:id="rId6"/>
    <p:sldId id="315" r:id="rId7"/>
    <p:sldId id="307" r:id="rId8"/>
    <p:sldId id="322" r:id="rId9"/>
    <p:sldId id="310" r:id="rId10"/>
    <p:sldId id="309" r:id="rId11"/>
    <p:sldId id="314" r:id="rId12"/>
    <p:sldId id="302" r:id="rId13"/>
    <p:sldId id="320" r:id="rId14"/>
    <p:sldId id="312" r:id="rId15"/>
    <p:sldId id="319" r:id="rId16"/>
    <p:sldId id="268" r:id="rId17"/>
  </p:sldIdLst>
  <p:sldSz cx="9144000" cy="6858000" type="screen4x3"/>
  <p:notesSz cx="7010400" cy="9296400"/>
  <p:embeddedFontLst>
    <p:embeddedFont>
      <p:font typeface="Calibri" panose="020F0502020204030204" pitchFamily="34" charset="0"/>
      <p:regular r:id="rId20"/>
      <p:bold r:id="rId21"/>
      <p:italic r:id="rId22"/>
      <p:boldItalic r:id="rId23"/>
    </p:embeddedFont>
    <p:embeddedFont>
      <p:font typeface="Adani Regular" panose="02000503000000020004" pitchFamily="2" charset="0"/>
      <p:regular r:id="rId24"/>
      <p:bold r:id="rId25"/>
    </p:embeddedFont>
    <p:embeddedFont>
      <p:font typeface="Adani Medium" panose="02000503000000020004" pitchFamily="2" charset="0"/>
      <p:regular r:id="rId26"/>
    </p:embeddedFont>
    <p:embeddedFont>
      <p:font typeface="Adani Bold" panose="02000503000000020004" pitchFamily="2"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78F"/>
    <a:srgbClr val="FF33CC"/>
    <a:srgbClr val="CC0099"/>
    <a:srgbClr val="F04C23"/>
    <a:srgbClr val="006DB6"/>
    <a:srgbClr val="00B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4624" autoAdjust="0"/>
  </p:normalViewPr>
  <p:slideViewPr>
    <p:cSldViewPr showGuides="1">
      <p:cViewPr>
        <p:scale>
          <a:sx n="70" d="100"/>
          <a:sy n="70" d="100"/>
        </p:scale>
        <p:origin x="-1308" y="-66"/>
      </p:cViewPr>
      <p:guideLst>
        <p:guide orient="horz" pos="2160"/>
        <p:guide orient="horz" pos="255"/>
        <p:guide orient="horz" pos="1185"/>
        <p:guide orient="horz"/>
        <p:guide orient="horz" pos="616"/>
        <p:guide orient="horz" pos="1276"/>
        <p:guide orient="horz" pos="810"/>
        <p:guide orient="horz" pos="3929"/>
        <p:guide pos="2835"/>
        <p:guide pos="219"/>
        <p:guide pos="5550"/>
        <p:guide pos="1473"/>
        <p:guide pos="1581"/>
        <p:guide pos="2943"/>
        <p:guide pos="4195"/>
        <p:guide pos="429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4" d="100"/>
          <a:sy n="64" d="100"/>
        </p:scale>
        <p:origin x="-324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5C4187CA-10D1-408D-BDCA-0D99C6529C63}" type="datetimeFigureOut">
              <a:rPr lang="en-US" smtClean="0"/>
              <a:pPr/>
              <a:t>12/13/2017</a:t>
            </a:fld>
            <a:endParaRPr lang="en-GB"/>
          </a:p>
        </p:txBody>
      </p:sp>
      <p:sp>
        <p:nvSpPr>
          <p:cNvPr id="4" name="Footer Placeholder 3"/>
          <p:cNvSpPr>
            <a:spLocks noGrp="1"/>
          </p:cNvSpPr>
          <p:nvPr>
            <p:ph type="ftr" sz="quarter" idx="2"/>
          </p:nvPr>
        </p:nvSpPr>
        <p:spPr>
          <a:xfrm>
            <a:off x="0" y="8829966"/>
            <a:ext cx="3037840" cy="464820"/>
          </a:xfrm>
          <a:prstGeom prst="rect">
            <a:avLst/>
          </a:prstGeom>
        </p:spPr>
        <p:txBody>
          <a:bodyPr vert="horz" lIns="93176" tIns="46588" rIns="93176" bIns="46588"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6" tIns="46588" rIns="93176" bIns="46588" rtlCol="0" anchor="b"/>
          <a:lstStyle>
            <a:lvl1pPr algn="r">
              <a:defRPr sz="1200"/>
            </a:lvl1pPr>
          </a:lstStyle>
          <a:p>
            <a:fld id="{E41CF6D3-993C-4AB1-8A9E-9E4425A246A9}" type="slidenum">
              <a:rPr lang="en-GB" smtClean="0"/>
              <a:pPr/>
              <a:t>‹#›</a:t>
            </a:fld>
            <a:endParaRPr lang="en-GB"/>
          </a:p>
        </p:txBody>
      </p:sp>
    </p:spTree>
    <p:extLst>
      <p:ext uri="{BB962C8B-B14F-4D97-AF65-F5344CB8AC3E}">
        <p14:creationId xmlns:p14="http://schemas.microsoft.com/office/powerpoint/2010/main" val="3601694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EACA067F-009A-47A4-BE0A-FC03C7C33221}" type="datetimeFigureOut">
              <a:rPr lang="en-US" smtClean="0"/>
              <a:pPr/>
              <a:t>12/13/2017</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3176" tIns="46588" rIns="93176" bIns="46588"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6" tIns="46588" rIns="93176" bIns="46588" rtlCol="0" anchor="b"/>
          <a:lstStyle>
            <a:lvl1pPr algn="r">
              <a:defRPr sz="1200"/>
            </a:lvl1pPr>
          </a:lstStyle>
          <a:p>
            <a:fld id="{B012D597-0C4A-41B7-9253-C9554F3CF6D2}" type="slidenum">
              <a:rPr lang="en-GB" smtClean="0"/>
              <a:pPr/>
              <a:t>‹#›</a:t>
            </a:fld>
            <a:endParaRPr lang="en-GB"/>
          </a:p>
        </p:txBody>
      </p:sp>
    </p:spTree>
    <p:extLst>
      <p:ext uri="{BB962C8B-B14F-4D97-AF65-F5344CB8AC3E}">
        <p14:creationId xmlns:p14="http://schemas.microsoft.com/office/powerpoint/2010/main" val="19913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Cover">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7584" y="342900"/>
            <a:ext cx="8458200" cy="5715000"/>
          </a:xfrm>
          <a:blipFill>
            <a:blip r:embed="rId2" cstate="print"/>
            <a:stretch>
              <a:fillRect/>
            </a:stretch>
          </a:blipFill>
        </p:spPr>
        <p:txBody>
          <a:bodyPr anchor="b">
            <a:normAutofit/>
          </a:bodyPr>
          <a:lstStyle>
            <a:lvl1pPr>
              <a:buFontTx/>
              <a:buNone/>
              <a:defRPr sz="1400" baseline="0">
                <a:solidFill>
                  <a:schemeClr val="bg1"/>
                </a:solidFill>
              </a:defRPr>
            </a:lvl1pPr>
          </a:lstStyle>
          <a:p>
            <a:r>
              <a:rPr lang="en-US" dirty="0" smtClean="0"/>
              <a:t>Click icon to add picture</a:t>
            </a:r>
            <a:endParaRPr lang="en-GB" dirty="0"/>
          </a:p>
        </p:txBody>
      </p:sp>
      <p:sp>
        <p:nvSpPr>
          <p:cNvPr id="2" name="Title 1"/>
          <p:cNvSpPr>
            <a:spLocks noGrp="1"/>
          </p:cNvSpPr>
          <p:nvPr>
            <p:ph type="ctrTitle"/>
          </p:nvPr>
        </p:nvSpPr>
        <p:spPr>
          <a:xfrm>
            <a:off x="511184" y="384000"/>
            <a:ext cx="8061343" cy="1661993"/>
          </a:xfrm>
        </p:spPr>
        <p:txBody>
          <a:bodyPr lIns="0" tIns="0" rIns="0" bIns="0" anchor="t">
            <a:normAutofit/>
          </a:bodyPr>
          <a:lstStyle>
            <a:lvl1pPr algn="l">
              <a:lnSpc>
                <a:spcPct val="100000"/>
              </a:lnSpc>
              <a:defRPr sz="5400" spc="0" baseline="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11184" y="2017469"/>
            <a:ext cx="6400800" cy="246221"/>
          </a:xfrm>
        </p:spPr>
        <p:txBody>
          <a:bodyPr lIns="0" tIns="0" rIns="0" bIns="0" anchor="t">
            <a:normAutofit/>
          </a:bodyPr>
          <a:lstStyle>
            <a:lvl1pPr marL="0" indent="0" algn="l">
              <a:lnSpc>
                <a:spcPct val="100000"/>
              </a:lnSpc>
              <a:buNone/>
              <a:defRPr sz="16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 name="Picture 9" descr="adani_logo_rgb_master.png"/>
          <p:cNvPicPr>
            <a:picLocks noChangeAspect="1"/>
          </p:cNvPicPr>
          <p:nvPr userDrawn="1"/>
        </p:nvPicPr>
        <p:blipFill>
          <a:blip r:embed="rId3" cstate="print"/>
          <a:stretch>
            <a:fillRect/>
          </a:stretch>
        </p:blipFill>
        <p:spPr>
          <a:xfrm>
            <a:off x="337135" y="6238653"/>
            <a:ext cx="1000269" cy="31631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Ligh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7584" y="342900"/>
            <a:ext cx="8458200" cy="5715000"/>
          </a:xfrm>
          <a:blipFill>
            <a:blip r:embed="rId2" cstate="print"/>
            <a:stretch>
              <a:fillRect/>
            </a:stretch>
          </a:blipFill>
        </p:spPr>
        <p:txBody>
          <a:bodyPr anchor="b">
            <a:normAutofit/>
          </a:bodyPr>
          <a:lstStyle>
            <a:lvl1pPr>
              <a:buFontTx/>
              <a:buNone/>
              <a:defRPr sz="1400" baseline="0">
                <a:solidFill>
                  <a:schemeClr val="bg1"/>
                </a:solidFill>
              </a:defRPr>
            </a:lvl1pPr>
          </a:lstStyle>
          <a:p>
            <a:r>
              <a:rPr lang="en-US" smtClean="0"/>
              <a:t>Click icon to add picture</a:t>
            </a:r>
            <a:endParaRPr lang="en-GB" dirty="0"/>
          </a:p>
        </p:txBody>
      </p:sp>
      <p:sp>
        <p:nvSpPr>
          <p:cNvPr id="2" name="Title 1"/>
          <p:cNvSpPr>
            <a:spLocks noGrp="1"/>
          </p:cNvSpPr>
          <p:nvPr>
            <p:ph type="ctrTitle"/>
          </p:nvPr>
        </p:nvSpPr>
        <p:spPr>
          <a:xfrm>
            <a:off x="511184" y="388861"/>
            <a:ext cx="8061343" cy="1661993"/>
          </a:xfrm>
        </p:spPr>
        <p:txBody>
          <a:bodyPr lIns="0" tIns="0" rIns="0" bIns="0" anchor="t">
            <a:normAutofit/>
          </a:bodyPr>
          <a:lstStyle>
            <a:lvl1pPr algn="l">
              <a:lnSpc>
                <a:spcPct val="100000"/>
              </a:lnSpc>
              <a:defRPr sz="5400" spc="0"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11184" y="2021735"/>
            <a:ext cx="6400800" cy="246221"/>
          </a:xfrm>
        </p:spPr>
        <p:txBody>
          <a:bodyPr lIns="0" tIns="0" rIns="0" bIns="0" anchor="t">
            <a:normAutofit/>
          </a:bodyPr>
          <a:lstStyle>
            <a:lvl1pPr marL="0" indent="0" algn="l">
              <a:lnSpc>
                <a:spcPct val="100000"/>
              </a:lnSpc>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0" name="Picture 9" descr="adani_logo_rgb_master.png"/>
          <p:cNvPicPr>
            <a:picLocks noChangeAspect="1"/>
          </p:cNvPicPr>
          <p:nvPr userDrawn="1"/>
        </p:nvPicPr>
        <p:blipFill>
          <a:blip r:embed="rId3" cstate="print"/>
          <a:stretch>
            <a:fillRect/>
          </a:stretch>
        </p:blipFill>
        <p:spPr>
          <a:xfrm>
            <a:off x="337135" y="6238653"/>
            <a:ext cx="1000269" cy="31631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_NoImage">
    <p:spTree>
      <p:nvGrpSpPr>
        <p:cNvPr id="1" name=""/>
        <p:cNvGrpSpPr/>
        <p:nvPr/>
      </p:nvGrpSpPr>
      <p:grpSpPr>
        <a:xfrm>
          <a:off x="0" y="0"/>
          <a:ext cx="0" cy="0"/>
          <a:chOff x="0" y="0"/>
          <a:chExt cx="0" cy="0"/>
        </a:xfrm>
      </p:grpSpPr>
      <p:sp>
        <p:nvSpPr>
          <p:cNvPr id="2" name="Title 1"/>
          <p:cNvSpPr>
            <a:spLocks noGrp="1"/>
          </p:cNvSpPr>
          <p:nvPr>
            <p:ph type="ctrTitle"/>
          </p:nvPr>
        </p:nvSpPr>
        <p:spPr>
          <a:xfrm>
            <a:off x="511184" y="390619"/>
            <a:ext cx="8061343" cy="1661993"/>
          </a:xfrm>
        </p:spPr>
        <p:txBody>
          <a:bodyPr lIns="0" tIns="0" rIns="0" bIns="0" anchor="t">
            <a:spAutoFit/>
          </a:bodyPr>
          <a:lstStyle>
            <a:lvl1pPr algn="l">
              <a:lnSpc>
                <a:spcPct val="100000"/>
              </a:lnSpc>
              <a:defRPr sz="5400" spc="0"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11184" y="2028354"/>
            <a:ext cx="6400800" cy="246221"/>
          </a:xfrm>
        </p:spPr>
        <p:txBody>
          <a:bodyPr lIns="0" tIns="0" rIns="0" bIns="0" anchor="t">
            <a:normAutofit/>
          </a:bodyPr>
          <a:lstStyle>
            <a:lvl1pPr marL="0" indent="0" algn="l">
              <a:lnSpc>
                <a:spcPct val="100000"/>
              </a:lnSpc>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5" name="Picture 4" descr="adani_logo_rgb_master.png"/>
          <p:cNvPicPr>
            <a:picLocks noChangeAspect="1"/>
          </p:cNvPicPr>
          <p:nvPr userDrawn="1"/>
        </p:nvPicPr>
        <p:blipFill>
          <a:blip r:embed="rId2" cstate="print"/>
          <a:stretch>
            <a:fillRect/>
          </a:stretch>
        </p:blipFill>
        <p:spPr>
          <a:xfrm>
            <a:off x="337135" y="6238653"/>
            <a:ext cx="1000269" cy="31631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Divider">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7584" y="342900"/>
            <a:ext cx="8458200" cy="5715000"/>
          </a:xfrm>
          <a:blipFill>
            <a:blip r:embed="rId2" cstate="print"/>
            <a:stretch>
              <a:fillRect/>
            </a:stretch>
          </a:blipFill>
        </p:spPr>
        <p:txBody>
          <a:bodyPr anchor="b">
            <a:normAutofit/>
          </a:bodyPr>
          <a:lstStyle>
            <a:lvl1pPr>
              <a:buFontTx/>
              <a:buNone/>
              <a:defRPr sz="1400" baseline="0">
                <a:solidFill>
                  <a:schemeClr val="bg1"/>
                </a:solidFill>
              </a:defRPr>
            </a:lvl1pPr>
          </a:lstStyle>
          <a:p>
            <a:r>
              <a:rPr lang="en-US" smtClean="0"/>
              <a:t>Click icon to add picture</a:t>
            </a:r>
            <a:endParaRPr lang="en-GB" dirty="0"/>
          </a:p>
        </p:txBody>
      </p:sp>
      <p:sp>
        <p:nvSpPr>
          <p:cNvPr id="2" name="Title 1"/>
          <p:cNvSpPr>
            <a:spLocks noGrp="1"/>
          </p:cNvSpPr>
          <p:nvPr>
            <p:ph type="ctrTitle"/>
          </p:nvPr>
        </p:nvSpPr>
        <p:spPr>
          <a:xfrm>
            <a:off x="511184" y="428604"/>
            <a:ext cx="8061343" cy="1470025"/>
          </a:xfrm>
        </p:spPr>
        <p:txBody>
          <a:bodyPr lIns="0" tIns="0" rIns="0" bIns="0" anchor="t">
            <a:normAutofit/>
          </a:bodyPr>
          <a:lstStyle>
            <a:lvl1pPr algn="l">
              <a:lnSpc>
                <a:spcPct val="100000"/>
              </a:lnSpc>
              <a:defRPr sz="2400" spc="0" baseline="0">
                <a:solidFill>
                  <a:schemeClr val="tx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11184" y="1983750"/>
            <a:ext cx="6400800" cy="246221"/>
          </a:xfrm>
        </p:spPr>
        <p:txBody>
          <a:bodyPr lIns="0" tIns="0" rIns="0" bIns="0" anchor="t">
            <a:normAutofit/>
          </a:bodyPr>
          <a:lstStyle>
            <a:lvl1pPr marL="0" indent="0" algn="l">
              <a:lnSpc>
                <a:spcPct val="100000"/>
              </a:lnSpc>
              <a:buNone/>
              <a:defRPr sz="1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12" name="Picture 11" descr="adani_logo_rgb_master.png"/>
          <p:cNvPicPr>
            <a:picLocks noChangeAspect="1"/>
          </p:cNvPicPr>
          <p:nvPr userDrawn="1"/>
        </p:nvPicPr>
        <p:blipFill>
          <a:blip r:embed="rId3" cstate="print"/>
          <a:stretch>
            <a:fillRect/>
          </a:stretch>
        </p:blipFill>
        <p:spPr>
          <a:xfrm>
            <a:off x="326198" y="6288881"/>
            <a:ext cx="617538" cy="195286"/>
          </a:xfrm>
          <a:prstGeom prst="rect">
            <a:avLst/>
          </a:prstGeom>
        </p:spPr>
      </p:pic>
      <p:cxnSp>
        <p:nvCxnSpPr>
          <p:cNvPr id="13" name="Straight Connector 12"/>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1"/>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6" name="Footer Placeholder 4"/>
          <p:cNvSpPr>
            <a:spLocks noGrp="1"/>
          </p:cNvSpPr>
          <p:nvPr>
            <p:ph type="ftr" sz="quarter" idx="12"/>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7" name="Slide Number Placeholder 5"/>
          <p:cNvSpPr>
            <a:spLocks noGrp="1"/>
          </p:cNvSpPr>
          <p:nvPr>
            <p:ph type="sldNum" sz="quarter" idx="13"/>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pic>
        <p:nvPicPr>
          <p:cNvPr id="9" name="Picture 8"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0" name="Straight Connector 9"/>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icture Placeholder 12"/>
          <p:cNvSpPr>
            <a:spLocks noGrp="1"/>
          </p:cNvSpPr>
          <p:nvPr>
            <p:ph type="pic" sz="quarter" idx="13"/>
          </p:nvPr>
        </p:nvSpPr>
        <p:spPr>
          <a:xfrm>
            <a:off x="347663" y="1311275"/>
            <a:ext cx="1990725" cy="1936750"/>
          </a:xfrm>
        </p:spPr>
        <p:txBody>
          <a:bodyPr/>
          <a:lstStyle/>
          <a:p>
            <a:r>
              <a:rPr lang="en-US" smtClean="0"/>
              <a:t>Click icon to add picture</a:t>
            </a:r>
            <a:endParaRPr lang="en-GB"/>
          </a:p>
        </p:txBody>
      </p:sp>
      <p:sp>
        <p:nvSpPr>
          <p:cNvPr id="14" name="Picture Placeholder 12"/>
          <p:cNvSpPr>
            <a:spLocks noGrp="1"/>
          </p:cNvSpPr>
          <p:nvPr>
            <p:ph type="pic" sz="quarter" idx="14"/>
          </p:nvPr>
        </p:nvSpPr>
        <p:spPr>
          <a:xfrm>
            <a:off x="2500313" y="1311275"/>
            <a:ext cx="1990725" cy="1936750"/>
          </a:xfrm>
        </p:spPr>
        <p:txBody>
          <a:bodyPr/>
          <a:lstStyle/>
          <a:p>
            <a:r>
              <a:rPr lang="en-US" smtClean="0"/>
              <a:t>Click icon to add picture</a:t>
            </a:r>
            <a:endParaRPr lang="en-GB"/>
          </a:p>
        </p:txBody>
      </p:sp>
      <p:sp>
        <p:nvSpPr>
          <p:cNvPr id="15" name="Picture Placeholder 12"/>
          <p:cNvSpPr>
            <a:spLocks noGrp="1"/>
          </p:cNvSpPr>
          <p:nvPr>
            <p:ph type="pic" sz="quarter" idx="15"/>
          </p:nvPr>
        </p:nvSpPr>
        <p:spPr>
          <a:xfrm>
            <a:off x="4662488" y="1311275"/>
            <a:ext cx="1990725" cy="1936750"/>
          </a:xfrm>
        </p:spPr>
        <p:txBody>
          <a:bodyPr/>
          <a:lstStyle/>
          <a:p>
            <a:r>
              <a:rPr lang="en-US" smtClean="0"/>
              <a:t>Click icon to add picture</a:t>
            </a:r>
            <a:endParaRPr lang="en-GB"/>
          </a:p>
        </p:txBody>
      </p:sp>
      <p:sp>
        <p:nvSpPr>
          <p:cNvPr id="16" name="Picture Placeholder 12"/>
          <p:cNvSpPr>
            <a:spLocks noGrp="1"/>
          </p:cNvSpPr>
          <p:nvPr>
            <p:ph type="pic" sz="quarter" idx="16"/>
          </p:nvPr>
        </p:nvSpPr>
        <p:spPr>
          <a:xfrm>
            <a:off x="6815138" y="1311275"/>
            <a:ext cx="1990725" cy="1936750"/>
          </a:xfrm>
        </p:spPr>
        <p:txBody>
          <a:bodyPr/>
          <a:lstStyle/>
          <a:p>
            <a:r>
              <a:rPr lang="en-US" smtClean="0"/>
              <a:t>Click icon to add picture</a:t>
            </a:r>
            <a:endParaRPr lang="en-GB"/>
          </a:p>
        </p:txBody>
      </p:sp>
      <p:sp>
        <p:nvSpPr>
          <p:cNvPr id="18" name="Text Placeholder 17"/>
          <p:cNvSpPr>
            <a:spLocks noGrp="1"/>
          </p:cNvSpPr>
          <p:nvPr>
            <p:ph type="body" sz="quarter" idx="17"/>
          </p:nvPr>
        </p:nvSpPr>
        <p:spPr>
          <a:xfrm>
            <a:off x="347663" y="3419474"/>
            <a:ext cx="1990725" cy="2581293"/>
          </a:xfrm>
        </p:spPr>
        <p:txBody>
          <a:bodyPr>
            <a:normAutofit/>
          </a:bodyPr>
          <a:lstStyle>
            <a:lvl1pPr>
              <a:defRPr sz="1600"/>
            </a:lvl1pPr>
          </a:lstStyle>
          <a:p>
            <a:pPr lvl="0"/>
            <a:r>
              <a:rPr lang="en-US" smtClean="0"/>
              <a:t>Click to edit Master text styles</a:t>
            </a:r>
          </a:p>
        </p:txBody>
      </p:sp>
      <p:sp>
        <p:nvSpPr>
          <p:cNvPr id="19" name="Text Placeholder 17"/>
          <p:cNvSpPr>
            <a:spLocks noGrp="1"/>
          </p:cNvSpPr>
          <p:nvPr>
            <p:ph type="body" sz="quarter" idx="18"/>
          </p:nvPr>
        </p:nvSpPr>
        <p:spPr>
          <a:xfrm>
            <a:off x="2500313" y="3419474"/>
            <a:ext cx="1990725" cy="2581293"/>
          </a:xfrm>
        </p:spPr>
        <p:txBody>
          <a:bodyPr>
            <a:normAutofit/>
          </a:bodyPr>
          <a:lstStyle>
            <a:lvl1pPr>
              <a:defRPr sz="1600"/>
            </a:lvl1pPr>
          </a:lstStyle>
          <a:p>
            <a:pPr lvl="0"/>
            <a:r>
              <a:rPr lang="en-US" smtClean="0"/>
              <a:t>Click to edit Master text styles</a:t>
            </a:r>
          </a:p>
        </p:txBody>
      </p:sp>
      <p:sp>
        <p:nvSpPr>
          <p:cNvPr id="20" name="Text Placeholder 17"/>
          <p:cNvSpPr>
            <a:spLocks noGrp="1"/>
          </p:cNvSpPr>
          <p:nvPr>
            <p:ph type="body" sz="quarter" idx="19"/>
          </p:nvPr>
        </p:nvSpPr>
        <p:spPr>
          <a:xfrm>
            <a:off x="4662488" y="3419474"/>
            <a:ext cx="1990725" cy="2581293"/>
          </a:xfrm>
        </p:spPr>
        <p:txBody>
          <a:bodyPr>
            <a:normAutofit/>
          </a:bodyPr>
          <a:lstStyle>
            <a:lvl1pPr>
              <a:defRPr sz="1600"/>
            </a:lvl1pPr>
          </a:lstStyle>
          <a:p>
            <a:pPr lvl="0"/>
            <a:r>
              <a:rPr lang="en-US" smtClean="0"/>
              <a:t>Click to edit Master text styles</a:t>
            </a:r>
          </a:p>
        </p:txBody>
      </p:sp>
      <p:sp>
        <p:nvSpPr>
          <p:cNvPr id="21" name="Text Placeholder 17"/>
          <p:cNvSpPr>
            <a:spLocks noGrp="1"/>
          </p:cNvSpPr>
          <p:nvPr>
            <p:ph type="body" sz="quarter" idx="20"/>
          </p:nvPr>
        </p:nvSpPr>
        <p:spPr>
          <a:xfrm>
            <a:off x="6815138" y="3419474"/>
            <a:ext cx="1990725" cy="2581293"/>
          </a:xfrm>
        </p:spPr>
        <p:txBody>
          <a:bodyPr>
            <a:normAutofit/>
          </a:bodyPr>
          <a:lstStyle>
            <a:lvl1pPr>
              <a:defRPr sz="1600"/>
            </a:lvl1pPr>
          </a:lstStyle>
          <a:p>
            <a:pPr lvl="0"/>
            <a:r>
              <a:rPr lang="en-US" smtClean="0"/>
              <a:t>Click to edit Master text styles</a:t>
            </a:r>
          </a:p>
        </p:txBody>
      </p:sp>
      <p:sp>
        <p:nvSpPr>
          <p:cNvPr id="23"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24"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25"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pic>
        <p:nvPicPr>
          <p:cNvPr id="9" name="Picture 8"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0" name="Straight Connector 9"/>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347663" y="336550"/>
            <a:ext cx="8462962" cy="572272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347663" y="964512"/>
            <a:ext cx="8462962" cy="324462"/>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6632154" y="336550"/>
            <a:ext cx="184418" cy="572272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4483865" y="336550"/>
            <a:ext cx="184418" cy="572272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2324559" y="336550"/>
            <a:ext cx="184418" cy="5722727"/>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5"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6"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2" name="Straight Connector 11"/>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0"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1"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4" name="Picture Placeholder 8"/>
          <p:cNvSpPr>
            <a:spLocks noGrp="1"/>
          </p:cNvSpPr>
          <p:nvPr>
            <p:ph type="pic" sz="quarter" idx="13"/>
          </p:nvPr>
        </p:nvSpPr>
        <p:spPr>
          <a:xfrm>
            <a:off x="337584" y="342900"/>
            <a:ext cx="8458200" cy="5715000"/>
          </a:xfrm>
          <a:blipFill>
            <a:blip r:embed="rId2" cstate="print"/>
            <a:stretch>
              <a:fillRect/>
            </a:stretch>
          </a:blipFill>
        </p:spPr>
        <p:txBody>
          <a:bodyPr anchor="b">
            <a:normAutofit/>
          </a:bodyPr>
          <a:lstStyle>
            <a:lvl1pPr>
              <a:buFontTx/>
              <a:buNone/>
              <a:defRPr sz="1400" baseline="0">
                <a:solidFill>
                  <a:schemeClr val="bg1"/>
                </a:solidFill>
              </a:defRPr>
            </a:lvl1pPr>
          </a:lstStyle>
          <a:p>
            <a:r>
              <a:rPr lang="en-US" dirty="0" smtClean="0"/>
              <a:t>Click icon to add picture</a:t>
            </a:r>
            <a:endParaRPr lang="en-GB" dirty="0"/>
          </a:p>
        </p:txBody>
      </p:sp>
      <p:sp>
        <p:nvSpPr>
          <p:cNvPr id="2" name="Title 1"/>
          <p:cNvSpPr>
            <a:spLocks noGrp="1"/>
          </p:cNvSpPr>
          <p:nvPr>
            <p:ph type="title"/>
          </p:nvPr>
        </p:nvSpPr>
        <p:spPr>
          <a:xfrm>
            <a:off x="515717" y="393700"/>
            <a:ext cx="7772400" cy="1661993"/>
          </a:xfrm>
        </p:spPr>
        <p:txBody>
          <a:bodyPr vert="horz" lIns="0" tIns="0" rIns="0" bIns="0" rtlCol="0" anchor="t">
            <a:normAutofit/>
          </a:bodyPr>
          <a:lstStyle>
            <a:lvl1pPr algn="l" defTabSz="914400" rtl="0" eaLnBrk="1" latinLnBrk="0" hangingPunct="1">
              <a:lnSpc>
                <a:spcPct val="100000"/>
              </a:lnSpc>
              <a:spcBef>
                <a:spcPct val="0"/>
              </a:spcBef>
              <a:buNone/>
              <a:defRPr lang="en-GB" sz="5400" kern="1200" spc="0" baseline="0" dirty="0">
                <a:solidFill>
                  <a:schemeClr val="bg1"/>
                </a:solidFill>
                <a:latin typeface="+mn-lt"/>
                <a:ea typeface="+mj-ea"/>
                <a:cs typeface="+mj-cs"/>
              </a:defRPr>
            </a:lvl1pPr>
          </a:lstStyle>
          <a:p>
            <a:r>
              <a:rPr lang="en-US" smtClean="0"/>
              <a:t>Click to edit Master title style</a:t>
            </a:r>
            <a:endParaRPr lang="en-GB" dirty="0"/>
          </a:p>
        </p:txBody>
      </p:sp>
      <p:sp>
        <p:nvSpPr>
          <p:cNvPr id="3" name="Text Placeholder 2"/>
          <p:cNvSpPr>
            <a:spLocks noGrp="1"/>
          </p:cNvSpPr>
          <p:nvPr>
            <p:ph type="body" idx="1"/>
          </p:nvPr>
        </p:nvSpPr>
        <p:spPr>
          <a:xfrm>
            <a:off x="515717" y="2017469"/>
            <a:ext cx="7772400" cy="246221"/>
          </a:xfrm>
        </p:spPr>
        <p:txBody>
          <a:bodyPr anchor="b">
            <a:normAutofit/>
          </a:bodyPr>
          <a:lstStyle>
            <a:lvl1pPr marL="0" indent="0">
              <a:lnSpc>
                <a:spcPct val="100000"/>
              </a:lnSpc>
              <a:buNone/>
              <a:defRPr lang="en-US" sz="1600" kern="1200" baseline="0" dirty="0" smtClean="0">
                <a:solidFill>
                  <a:schemeClr val="bg1"/>
                </a:solidFill>
                <a:latin typeface="+mj-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descr="adani_logo_rgb_master.png"/>
          <p:cNvPicPr>
            <a:picLocks noChangeAspect="1"/>
          </p:cNvPicPr>
          <p:nvPr userDrawn="1"/>
        </p:nvPicPr>
        <p:blipFill>
          <a:blip r:embed="rId3" cstate="print"/>
          <a:stretch>
            <a:fillRect/>
          </a:stretch>
        </p:blipFill>
        <p:spPr>
          <a:xfrm>
            <a:off x="326198" y="6288881"/>
            <a:ext cx="617538" cy="195286"/>
          </a:xfrm>
          <a:prstGeom prst="rect">
            <a:avLst/>
          </a:prstGeom>
        </p:spPr>
      </p:pic>
      <p:cxnSp>
        <p:nvCxnSpPr>
          <p:cNvPr id="11" name="Straight Connector 10"/>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21"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22"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en-US" smtClean="0"/>
              <a:t>Click to edit Master title style</a:t>
            </a:r>
            <a:endParaRPr lang="en-GB" dirty="0"/>
          </a:p>
        </p:txBody>
      </p:sp>
      <p:sp>
        <p:nvSpPr>
          <p:cNvPr id="3" name="Content Placeholder 2"/>
          <p:cNvSpPr>
            <a:spLocks noGrp="1"/>
          </p:cNvSpPr>
          <p:nvPr>
            <p:ph sz="half" idx="1"/>
          </p:nvPr>
        </p:nvSpPr>
        <p:spPr>
          <a:xfrm>
            <a:off x="347663" y="1274709"/>
            <a:ext cx="4148137" cy="4729163"/>
          </a:xfrm>
        </p:spPr>
        <p:txBody>
          <a:bodyPr/>
          <a:lstStyle>
            <a:lvl1pPr>
              <a:lnSpc>
                <a:spcPct val="100000"/>
              </a:lnSpc>
              <a:defRPr lang="en-US" sz="2300" kern="1200" dirty="0" smtClean="0">
                <a:solidFill>
                  <a:schemeClr val="tx1"/>
                </a:solidFill>
                <a:latin typeface="+mj-lt"/>
                <a:ea typeface="+mn-ea"/>
                <a:cs typeface="+mn-cs"/>
              </a:defRPr>
            </a:lvl1pPr>
            <a:lvl2pPr>
              <a:lnSpc>
                <a:spcPct val="100000"/>
              </a:lnSpc>
              <a:defRPr lang="en-US" sz="2300" kern="1200" dirty="0" smtClean="0">
                <a:solidFill>
                  <a:schemeClr val="tx1"/>
                </a:solidFill>
                <a:latin typeface="+mn-lt"/>
                <a:ea typeface="+mn-ea"/>
                <a:cs typeface="+mn-cs"/>
              </a:defRPr>
            </a:lvl2pPr>
            <a:lvl3pPr>
              <a:lnSpc>
                <a:spcPct val="100000"/>
              </a:lnSpc>
              <a:defRPr lang="en-US" sz="2300" kern="1200" dirty="0" smtClean="0">
                <a:solidFill>
                  <a:schemeClr val="tx1"/>
                </a:solidFill>
                <a:latin typeface="+mn-lt"/>
                <a:ea typeface="+mn-ea"/>
                <a:cs typeface="+mn-cs"/>
              </a:defRPr>
            </a:lvl3pPr>
            <a:lvl4pPr>
              <a:lnSpc>
                <a:spcPct val="100000"/>
              </a:lnSpc>
              <a:defRPr lang="en-US" sz="2300" kern="1200" dirty="0" smtClean="0">
                <a:solidFill>
                  <a:schemeClr val="tx1"/>
                </a:solidFill>
                <a:latin typeface="+mn-lt"/>
                <a:ea typeface="+mn-ea"/>
                <a:cs typeface="+mn-cs"/>
              </a:defRPr>
            </a:lvl4pPr>
            <a:lvl5pPr>
              <a:lnSpc>
                <a:spcPct val="100000"/>
              </a:lnSpc>
              <a:defRPr lang="en-GB" sz="23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lnSpc>
                <a:spcPct val="90000"/>
              </a:lnSpc>
              <a:spcBef>
                <a:spcPts val="1150"/>
              </a:spcBef>
              <a:buFontTx/>
              <a:buNone/>
            </a:pPr>
            <a:r>
              <a:rPr lang="en-US" smtClean="0"/>
              <a:t>Click to edit Master text styles</a:t>
            </a:r>
          </a:p>
          <a:p>
            <a:pPr marL="0" lvl="1" indent="0" algn="l" defTabSz="914400" rtl="0" eaLnBrk="1" latinLnBrk="0" hangingPunct="1">
              <a:lnSpc>
                <a:spcPct val="90000"/>
              </a:lnSpc>
              <a:spcBef>
                <a:spcPts val="1150"/>
              </a:spcBef>
              <a:buFontTx/>
              <a:buNone/>
            </a:pPr>
            <a:r>
              <a:rPr lang="en-US" smtClean="0"/>
              <a:t>Second level</a:t>
            </a:r>
          </a:p>
          <a:p>
            <a:pPr marL="0" lvl="2" indent="0" algn="l" defTabSz="914400" rtl="0" eaLnBrk="1" latinLnBrk="0" hangingPunct="1">
              <a:lnSpc>
                <a:spcPct val="90000"/>
              </a:lnSpc>
              <a:spcBef>
                <a:spcPts val="1150"/>
              </a:spcBef>
              <a:buFontTx/>
              <a:buNone/>
            </a:pPr>
            <a:r>
              <a:rPr lang="en-US" smtClean="0"/>
              <a:t>Third level</a:t>
            </a:r>
          </a:p>
          <a:p>
            <a:pPr marL="0" lvl="3" indent="0" algn="l" defTabSz="914400" rtl="0" eaLnBrk="1" latinLnBrk="0" hangingPunct="1">
              <a:lnSpc>
                <a:spcPct val="90000"/>
              </a:lnSpc>
              <a:spcBef>
                <a:spcPts val="1150"/>
              </a:spcBef>
              <a:buFontTx/>
              <a:buNone/>
            </a:pPr>
            <a:r>
              <a:rPr lang="en-US" smtClean="0"/>
              <a:t>Fourth level</a:t>
            </a:r>
          </a:p>
          <a:p>
            <a:pPr marL="0" lvl="4" indent="0" algn="l" defTabSz="914400" rtl="0" eaLnBrk="1" latinLnBrk="0" hangingPunct="1">
              <a:lnSpc>
                <a:spcPct val="90000"/>
              </a:lnSpc>
              <a:spcBef>
                <a:spcPts val="1150"/>
              </a:spcBef>
              <a:buFontTx/>
              <a:buNone/>
            </a:pPr>
            <a:r>
              <a:rPr lang="en-US" smtClean="0"/>
              <a:t>Fifth level</a:t>
            </a:r>
            <a:endParaRPr lang="en-GB" dirty="0"/>
          </a:p>
        </p:txBody>
      </p:sp>
      <p:sp>
        <p:nvSpPr>
          <p:cNvPr id="4" name="Content Placeholder 3"/>
          <p:cNvSpPr>
            <a:spLocks noGrp="1"/>
          </p:cNvSpPr>
          <p:nvPr>
            <p:ph sz="half" idx="2"/>
          </p:nvPr>
        </p:nvSpPr>
        <p:spPr>
          <a:xfrm>
            <a:off x="4672013" y="1274709"/>
            <a:ext cx="4148137" cy="4729163"/>
          </a:xfrm>
        </p:spPr>
        <p:txBody>
          <a:bodyPr/>
          <a:lstStyle>
            <a:lvl1pPr>
              <a:lnSpc>
                <a:spcPct val="100000"/>
              </a:lnSpc>
              <a:defRPr lang="en-US" sz="2300" kern="1200" dirty="0" smtClean="0">
                <a:solidFill>
                  <a:schemeClr val="tx1"/>
                </a:solidFill>
                <a:latin typeface="+mj-lt"/>
                <a:ea typeface="+mn-ea"/>
                <a:cs typeface="+mn-cs"/>
              </a:defRPr>
            </a:lvl1pPr>
            <a:lvl2pPr>
              <a:lnSpc>
                <a:spcPct val="100000"/>
              </a:lnSpc>
              <a:defRPr lang="en-US" sz="2300" kern="1200" dirty="0" smtClean="0">
                <a:solidFill>
                  <a:schemeClr val="tx1"/>
                </a:solidFill>
                <a:latin typeface="+mn-lt"/>
                <a:ea typeface="+mn-ea"/>
                <a:cs typeface="+mn-cs"/>
              </a:defRPr>
            </a:lvl2pPr>
            <a:lvl3pPr>
              <a:lnSpc>
                <a:spcPct val="100000"/>
              </a:lnSpc>
              <a:defRPr lang="en-US" sz="2300" kern="1200" dirty="0" smtClean="0">
                <a:solidFill>
                  <a:schemeClr val="tx1"/>
                </a:solidFill>
                <a:latin typeface="+mn-lt"/>
                <a:ea typeface="+mn-ea"/>
                <a:cs typeface="+mn-cs"/>
              </a:defRPr>
            </a:lvl3pPr>
            <a:lvl4pPr>
              <a:lnSpc>
                <a:spcPct val="100000"/>
              </a:lnSpc>
              <a:defRPr lang="en-US" sz="2300" kern="1200" dirty="0" smtClean="0">
                <a:solidFill>
                  <a:schemeClr val="tx1"/>
                </a:solidFill>
                <a:latin typeface="+mn-lt"/>
                <a:ea typeface="+mn-ea"/>
                <a:cs typeface="+mn-cs"/>
              </a:defRPr>
            </a:lvl4pPr>
            <a:lvl5pPr>
              <a:lnSpc>
                <a:spcPct val="100000"/>
              </a:lnSpc>
              <a:defRPr lang="en-GB" sz="23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0" lvl="0" indent="0" algn="l" defTabSz="914400" rtl="0" eaLnBrk="1" latinLnBrk="0" hangingPunct="1">
              <a:lnSpc>
                <a:spcPct val="90000"/>
              </a:lnSpc>
              <a:spcBef>
                <a:spcPts val="1150"/>
              </a:spcBef>
              <a:buFontTx/>
              <a:buNone/>
            </a:pPr>
            <a:r>
              <a:rPr lang="en-US" smtClean="0"/>
              <a:t>Click to edit Master text styles</a:t>
            </a:r>
          </a:p>
          <a:p>
            <a:pPr marL="0" lvl="1" indent="0" algn="l" defTabSz="914400" rtl="0" eaLnBrk="1" latinLnBrk="0" hangingPunct="1">
              <a:lnSpc>
                <a:spcPct val="90000"/>
              </a:lnSpc>
              <a:spcBef>
                <a:spcPts val="1150"/>
              </a:spcBef>
              <a:buFontTx/>
              <a:buNone/>
            </a:pPr>
            <a:r>
              <a:rPr lang="en-US" smtClean="0"/>
              <a:t>Second level</a:t>
            </a:r>
          </a:p>
          <a:p>
            <a:pPr marL="0" lvl="2" indent="0" algn="l" defTabSz="914400" rtl="0" eaLnBrk="1" latinLnBrk="0" hangingPunct="1">
              <a:lnSpc>
                <a:spcPct val="90000"/>
              </a:lnSpc>
              <a:spcBef>
                <a:spcPts val="1150"/>
              </a:spcBef>
              <a:buFontTx/>
              <a:buNone/>
            </a:pPr>
            <a:r>
              <a:rPr lang="en-US" smtClean="0"/>
              <a:t>Third level</a:t>
            </a:r>
          </a:p>
          <a:p>
            <a:pPr marL="0" lvl="3" indent="0" algn="l" defTabSz="914400" rtl="0" eaLnBrk="1" latinLnBrk="0" hangingPunct="1">
              <a:lnSpc>
                <a:spcPct val="90000"/>
              </a:lnSpc>
              <a:spcBef>
                <a:spcPts val="1150"/>
              </a:spcBef>
              <a:buFontTx/>
              <a:buNone/>
            </a:pPr>
            <a:r>
              <a:rPr lang="en-US" smtClean="0"/>
              <a:t>Fourth level</a:t>
            </a:r>
          </a:p>
          <a:p>
            <a:pPr marL="0" lvl="4" indent="0" algn="l" defTabSz="914400" rtl="0" eaLnBrk="1" latinLnBrk="0" hangingPunct="1">
              <a:lnSpc>
                <a:spcPct val="90000"/>
              </a:lnSpc>
              <a:spcBef>
                <a:spcPts val="1150"/>
              </a:spcBef>
              <a:buFontTx/>
              <a:buNone/>
            </a:pPr>
            <a:r>
              <a:rPr lang="en-US" smtClean="0"/>
              <a:t>Fifth level</a:t>
            </a:r>
            <a:endParaRPr lang="en-GB" dirty="0"/>
          </a:p>
        </p:txBody>
      </p:sp>
      <p:pic>
        <p:nvPicPr>
          <p:cNvPr id="11" name="Picture 10"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2" name="Straight Connector 11"/>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21"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22"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ct val="100000"/>
              </a:lnSpc>
              <a:defRPr/>
            </a:lvl1pPr>
          </a:lstStyle>
          <a:p>
            <a:r>
              <a:rPr lang="en-US" smtClean="0"/>
              <a:t>Click to edit Master title style</a:t>
            </a:r>
            <a:endParaRPr lang="en-GB" dirty="0"/>
          </a:p>
        </p:txBody>
      </p:sp>
      <p:sp>
        <p:nvSpPr>
          <p:cNvPr id="3" name="Text Placeholder 2"/>
          <p:cNvSpPr>
            <a:spLocks noGrp="1"/>
          </p:cNvSpPr>
          <p:nvPr>
            <p:ph type="body" idx="1"/>
          </p:nvPr>
        </p:nvSpPr>
        <p:spPr>
          <a:xfrm>
            <a:off x="346887" y="1273563"/>
            <a:ext cx="4146869" cy="221599"/>
          </a:xfrm>
        </p:spPr>
        <p:txBody>
          <a:bodyPr anchor="b">
            <a:normAutofit/>
          </a:bodyPr>
          <a:lstStyle>
            <a:lvl1pPr marL="0" indent="0">
              <a:lnSpc>
                <a:spcPct val="10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5655" y="1630709"/>
            <a:ext cx="4146869" cy="4384213"/>
          </a:xfrm>
        </p:spPr>
        <p:txBody>
          <a:bodyPr>
            <a:normAutofit/>
          </a:bodyPr>
          <a:lstStyle>
            <a:lvl1pPr>
              <a:lnSpc>
                <a:spcPct val="100000"/>
              </a:lnSpc>
              <a:defRPr sz="1600">
                <a:solidFill>
                  <a:schemeClr val="tx1"/>
                </a:solidFill>
              </a:defRPr>
            </a:lvl1pPr>
            <a:lvl2pPr>
              <a:lnSpc>
                <a:spcPct val="100000"/>
              </a:lnSpc>
              <a:defRPr sz="1400">
                <a:solidFill>
                  <a:schemeClr val="tx1"/>
                </a:solidFill>
              </a:defRPr>
            </a:lvl2pPr>
            <a:lvl3pPr marL="108000" indent="-108000">
              <a:lnSpc>
                <a:spcPct val="100000"/>
              </a:lnSpc>
              <a:spcBef>
                <a:spcPts val="0"/>
              </a:spcBef>
              <a:defRPr sz="1300">
                <a:solidFill>
                  <a:schemeClr val="tx1"/>
                </a:solidFill>
              </a:defRPr>
            </a:lvl3pPr>
            <a:lvl4pPr marL="287338" indent="-144000">
              <a:lnSpc>
                <a:spcPct val="100000"/>
              </a:lnSpc>
              <a:spcBef>
                <a:spcPts val="0"/>
              </a:spcBef>
              <a:defRPr sz="1300">
                <a:solidFill>
                  <a:schemeClr val="tx1"/>
                </a:solidFill>
              </a:defRPr>
            </a:lvl4pPr>
            <a:lvl5pPr marL="468000" indent="-144000">
              <a:lnSpc>
                <a:spcPct val="100000"/>
              </a:lnSpc>
              <a:spcBef>
                <a:spcPts val="0"/>
              </a:spcBef>
              <a:defRPr sz="13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62127" y="1273563"/>
            <a:ext cx="4148498" cy="221599"/>
          </a:xfrm>
        </p:spPr>
        <p:txBody>
          <a:bodyPr anchor="b">
            <a:normAutofit/>
          </a:bodyPr>
          <a:lstStyle>
            <a:lvl1pPr marL="0" indent="0">
              <a:lnSpc>
                <a:spcPct val="100000"/>
              </a:lnSpc>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127" y="1630709"/>
            <a:ext cx="4148498" cy="4384213"/>
          </a:xfrm>
        </p:spPr>
        <p:txBody>
          <a:bodyPr>
            <a:normAutofit/>
          </a:bodyPr>
          <a:lstStyle>
            <a:lvl1pPr>
              <a:lnSpc>
                <a:spcPct val="100000"/>
              </a:lnSpc>
              <a:defRPr lang="en-US" sz="1600" kern="1200" dirty="0" smtClean="0">
                <a:solidFill>
                  <a:schemeClr val="tx1"/>
                </a:solidFill>
                <a:latin typeface="+mj-lt"/>
                <a:ea typeface="+mn-ea"/>
                <a:cs typeface="+mn-cs"/>
              </a:defRPr>
            </a:lvl1pPr>
            <a:lvl2pPr>
              <a:lnSpc>
                <a:spcPct val="100000"/>
              </a:lnSpc>
              <a:defRPr lang="en-US" sz="1400" kern="1200" dirty="0" smtClean="0">
                <a:solidFill>
                  <a:schemeClr val="tx1"/>
                </a:solidFill>
                <a:latin typeface="+mn-lt"/>
                <a:ea typeface="+mn-ea"/>
                <a:cs typeface="+mn-cs"/>
              </a:defRPr>
            </a:lvl2pPr>
            <a:lvl3pPr>
              <a:lnSpc>
                <a:spcPct val="100000"/>
              </a:lnSpc>
              <a:defRPr lang="en-US" sz="1300" kern="1200" dirty="0" smtClean="0">
                <a:solidFill>
                  <a:schemeClr val="tx1"/>
                </a:solidFill>
                <a:latin typeface="+mn-lt"/>
                <a:ea typeface="+mn-ea"/>
                <a:cs typeface="+mn-cs"/>
              </a:defRPr>
            </a:lvl3pPr>
            <a:lvl4pPr>
              <a:lnSpc>
                <a:spcPct val="100000"/>
              </a:lnSpc>
              <a:defRPr lang="en-US" sz="1300" kern="1200" dirty="0" smtClean="0">
                <a:solidFill>
                  <a:schemeClr val="tx1"/>
                </a:solidFill>
                <a:latin typeface="+mn-lt"/>
                <a:ea typeface="+mn-ea"/>
                <a:cs typeface="+mn-cs"/>
              </a:defRPr>
            </a:lvl4pPr>
            <a:lvl5pPr>
              <a:lnSpc>
                <a:spcPct val="100000"/>
              </a:lnSpc>
              <a:defRPr lang="en-GB" sz="13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0" lvl="0" indent="0" algn="l" defTabSz="914400" rtl="0" eaLnBrk="1" latinLnBrk="0" hangingPunct="1">
              <a:lnSpc>
                <a:spcPct val="100000"/>
              </a:lnSpc>
              <a:spcBef>
                <a:spcPts val="1150"/>
              </a:spcBef>
              <a:buFontTx/>
              <a:buNone/>
            </a:pPr>
            <a:r>
              <a:rPr lang="en-US" smtClean="0"/>
              <a:t>Click to edit Master text styles</a:t>
            </a:r>
          </a:p>
          <a:p>
            <a:pPr marL="0" lvl="1" indent="0" algn="l" defTabSz="914400" rtl="0" eaLnBrk="1" latinLnBrk="0" hangingPunct="1">
              <a:lnSpc>
                <a:spcPct val="100000"/>
              </a:lnSpc>
              <a:spcBef>
                <a:spcPts val="1150"/>
              </a:spcBef>
              <a:buFontTx/>
              <a:buNone/>
            </a:pPr>
            <a:r>
              <a:rPr lang="en-US" smtClean="0"/>
              <a:t>Second level</a:t>
            </a:r>
          </a:p>
          <a:p>
            <a:pPr marL="0" lvl="2" indent="0" algn="l" defTabSz="914400" rtl="0" eaLnBrk="1" latinLnBrk="0" hangingPunct="1">
              <a:lnSpc>
                <a:spcPct val="100000"/>
              </a:lnSpc>
              <a:spcBef>
                <a:spcPts val="1150"/>
              </a:spcBef>
              <a:buFontTx/>
              <a:buNone/>
            </a:pPr>
            <a:r>
              <a:rPr lang="en-US" smtClean="0"/>
              <a:t>Third level</a:t>
            </a:r>
          </a:p>
          <a:p>
            <a:pPr marL="0" lvl="3" indent="0" algn="l" defTabSz="914400" rtl="0" eaLnBrk="1" latinLnBrk="0" hangingPunct="1">
              <a:lnSpc>
                <a:spcPct val="100000"/>
              </a:lnSpc>
              <a:spcBef>
                <a:spcPts val="1150"/>
              </a:spcBef>
              <a:buFontTx/>
              <a:buNone/>
            </a:pPr>
            <a:r>
              <a:rPr lang="en-US" smtClean="0"/>
              <a:t>Fourth level</a:t>
            </a:r>
          </a:p>
          <a:p>
            <a:pPr marL="0" lvl="4" indent="0" algn="l" defTabSz="914400" rtl="0" eaLnBrk="1" latinLnBrk="0" hangingPunct="1">
              <a:lnSpc>
                <a:spcPct val="100000"/>
              </a:lnSpc>
              <a:spcBef>
                <a:spcPts val="1150"/>
              </a:spcBef>
              <a:buFontTx/>
              <a:buNone/>
            </a:pPr>
            <a:r>
              <a:rPr lang="en-US" smtClean="0"/>
              <a:t>Fifth level</a:t>
            </a:r>
            <a:endParaRPr lang="en-GB" dirty="0"/>
          </a:p>
        </p:txBody>
      </p:sp>
      <p:pic>
        <p:nvPicPr>
          <p:cNvPr id="14" name="Picture 13"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5" name="Straight Connector 14"/>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9"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20"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pic>
        <p:nvPicPr>
          <p:cNvPr id="9" name="Picture 8"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0" name="Straight Connector 9"/>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4"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5"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9" name="Straight Connector 8"/>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3"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4"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gal 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Legal disclaimer</a:t>
            </a:r>
            <a:endParaRPr lang="en-GB" dirty="0"/>
          </a:p>
        </p:txBody>
      </p:sp>
      <p:pic>
        <p:nvPicPr>
          <p:cNvPr id="11" name="Picture 10"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2" name="Straight Connector 11"/>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4654132" y="1309648"/>
            <a:ext cx="4156493" cy="4718011"/>
          </a:xfrm>
          <a:prstGeom prst="rect">
            <a:avLst/>
          </a:prstGeom>
        </p:spPr>
        <p:txBody>
          <a:bodyPr vert="horz" lIns="0" tIns="0" rIns="0" bIns="0" rtlCol="0">
            <a:noAutofit/>
          </a:bodyPr>
          <a:lstStyle/>
          <a:p>
            <a:pPr marL="0" lvl="0" indent="0" algn="l" defTabSz="914400" rtl="0" eaLnBrk="1" latinLnBrk="0" hangingPunct="1">
              <a:lnSpc>
                <a:spcPct val="88000"/>
              </a:lnSpc>
              <a:spcBef>
                <a:spcPts val="0"/>
              </a:spcBef>
              <a:buFontTx/>
              <a:buNone/>
            </a:pPr>
            <a:r>
              <a:rPr lang="en-US" sz="1100" kern="900" spc="-10" baseline="0" dirty="0" smtClean="0">
                <a:solidFill>
                  <a:schemeClr val="tx1"/>
                </a:solidFill>
                <a:latin typeface="+mn-lt"/>
                <a:ea typeface="+mn-ea"/>
                <a:cs typeface="+mn-cs"/>
              </a:rPr>
              <a:t>amend, modify or revise any forward looking statements, on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the basis of any subsequent development, information or events, or otherwise. Unless otherwise stated in this document, the information contained herein is based on management information and estimates. The information contained herein is subject to change without notice and past performance is not indicative of future results. AEL may alter, modify or otherwise change in any manner the content of this presentation, without obligation to notify any person of such revision or changes.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No person is authorized to give any information or to make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any representation not contained in and not consistent with this presentation and, if given or made, such information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or representation must not be relied upon as having been authorized by or on behalf of AEL. This presentation is strictly confidential.</a:t>
            </a:r>
          </a:p>
          <a:p>
            <a:pPr marL="0" lvl="0" indent="0" algn="l" defTabSz="914400" rtl="0" eaLnBrk="1" latinLnBrk="0" hangingPunct="1">
              <a:lnSpc>
                <a:spcPct val="88000"/>
              </a:lnSpc>
              <a:spcBef>
                <a:spcPts val="0"/>
              </a:spcBef>
              <a:buFontTx/>
              <a:buNone/>
            </a:pPr>
            <a:r>
              <a:rPr lang="en-US" sz="1100" kern="900" spc="-10" baseline="0" dirty="0" smtClean="0">
                <a:solidFill>
                  <a:schemeClr val="tx1"/>
                </a:solidFill>
                <a:latin typeface="+mn-lt"/>
                <a:ea typeface="+mn-ea"/>
                <a:cs typeface="+mn-cs"/>
              </a:rPr>
              <a:t>This presentation does not constitute an offer or invitation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to purchase or subscribe for any securities in any jurisdiction, including the United States. No part of its should form the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basis of or be relied upon in connection with any investment decision or any contract or commitment to purchase or subscribe for any securities. None of our securities may be offered or sold in the United States, without registration under the U.S. Securities Act of 1933, as amended, or pursuant to an exemption from registration </a:t>
            </a:r>
            <a:r>
              <a:rPr lang="en-US" sz="1100" kern="900" spc="-10" baseline="0" dirty="0" err="1" smtClean="0">
                <a:solidFill>
                  <a:schemeClr val="tx1"/>
                </a:solidFill>
                <a:latin typeface="+mn-lt"/>
                <a:ea typeface="+mn-ea"/>
                <a:cs typeface="+mn-cs"/>
              </a:rPr>
              <a:t>therefrom</a:t>
            </a:r>
            <a:r>
              <a:rPr lang="en-US" sz="1100" kern="900" spc="-10" baseline="0" dirty="0" smtClean="0">
                <a:solidFill>
                  <a:schemeClr val="tx1"/>
                </a:solidFill>
                <a:latin typeface="+mn-lt"/>
                <a:ea typeface="+mn-ea"/>
                <a:cs typeface="+mn-cs"/>
              </a:rPr>
              <a:t>.</a:t>
            </a:r>
          </a:p>
          <a:p>
            <a:pPr marL="0" lvl="0" indent="0" algn="l" defTabSz="914400" rtl="0" eaLnBrk="1" latinLnBrk="0" hangingPunct="1">
              <a:lnSpc>
                <a:spcPct val="88000"/>
              </a:lnSpc>
              <a:spcBef>
                <a:spcPts val="0"/>
              </a:spcBef>
              <a:buFontTx/>
              <a:buNone/>
            </a:pPr>
            <a:r>
              <a:rPr lang="en-US" sz="1100" kern="900" spc="-10" baseline="0" dirty="0" smtClean="0">
                <a:solidFill>
                  <a:schemeClr val="tx1"/>
                </a:solidFill>
                <a:latin typeface="+mn-lt"/>
                <a:ea typeface="+mn-ea"/>
                <a:cs typeface="+mn-cs"/>
              </a:rPr>
              <a:t>This presentation is confidential and may not be copied or disseminated, in whole or in part, and in any manner.</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This presentation contains translations of certain Rupees amounts into U.S. dollar amounts at specified rates solely for the convenience of the reader. </a:t>
            </a:r>
            <a:endParaRPr lang="en-GB" sz="1100" kern="900" spc="-10" baseline="0" dirty="0" smtClean="0">
              <a:solidFill>
                <a:schemeClr val="tx1"/>
              </a:solidFill>
              <a:latin typeface="+mn-lt"/>
              <a:ea typeface="+mn-ea"/>
              <a:cs typeface="+mn-cs"/>
            </a:endParaRPr>
          </a:p>
        </p:txBody>
      </p:sp>
      <p:sp>
        <p:nvSpPr>
          <p:cNvPr id="16" name="TextBox 15"/>
          <p:cNvSpPr txBox="1"/>
          <p:nvPr userDrawn="1"/>
        </p:nvSpPr>
        <p:spPr>
          <a:xfrm>
            <a:off x="347662" y="1309648"/>
            <a:ext cx="4152901" cy="4729163"/>
          </a:xfrm>
          <a:prstGeom prst="rect">
            <a:avLst/>
          </a:prstGeom>
        </p:spPr>
        <p:txBody>
          <a:bodyPr vert="horz" lIns="0" tIns="0" rIns="0" bIns="0" rtlCol="0">
            <a:noAutofit/>
          </a:bodyPr>
          <a:lstStyle/>
          <a:p>
            <a:pPr marL="0" lvl="0" indent="0" algn="l" defTabSz="914400" rtl="0" eaLnBrk="1" latinLnBrk="0" hangingPunct="1">
              <a:lnSpc>
                <a:spcPct val="88000"/>
              </a:lnSpc>
              <a:spcBef>
                <a:spcPts val="1100"/>
              </a:spcBef>
              <a:buFontTx/>
              <a:buNone/>
            </a:pPr>
            <a:r>
              <a:rPr lang="en-US" sz="1100" kern="900" spc="-10" baseline="0" dirty="0" smtClean="0">
                <a:solidFill>
                  <a:schemeClr val="tx1"/>
                </a:solidFill>
                <a:latin typeface="+mn-lt"/>
                <a:ea typeface="+mn-ea"/>
                <a:cs typeface="+mn-cs"/>
              </a:rPr>
              <a:t>Certain statements made in this presentation may not be based on historical information or facts and may be “forward-looking statements,” including those relating to general business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plans and strategy of </a:t>
            </a:r>
            <a:r>
              <a:rPr lang="en-US" sz="1100" kern="900" spc="-10" baseline="0" dirty="0" err="1" smtClean="0">
                <a:solidFill>
                  <a:schemeClr val="tx1"/>
                </a:solidFill>
                <a:latin typeface="+mn-lt"/>
                <a:ea typeface="+mn-ea"/>
                <a:cs typeface="+mn-cs"/>
              </a:rPr>
              <a:t>Adani</a:t>
            </a:r>
            <a:r>
              <a:rPr lang="en-US" sz="1100" kern="900" spc="-10" baseline="0" dirty="0" smtClean="0">
                <a:solidFill>
                  <a:schemeClr val="tx1"/>
                </a:solidFill>
                <a:latin typeface="+mn-lt"/>
                <a:ea typeface="+mn-ea"/>
                <a:cs typeface="+mn-cs"/>
              </a:rPr>
              <a:t> Enterprises Limited (“</a:t>
            </a:r>
            <a:r>
              <a:rPr lang="en-US" sz="1100" kern="900" spc="-10" baseline="0" dirty="0" err="1" smtClean="0">
                <a:solidFill>
                  <a:schemeClr val="tx1"/>
                </a:solidFill>
                <a:latin typeface="+mn-lt"/>
                <a:ea typeface="+mn-ea"/>
                <a:cs typeface="+mn-cs"/>
              </a:rPr>
              <a:t>AEL</a:t>
            </a:r>
            <a:r>
              <a:rPr lang="en-US" sz="1100" kern="900" spc="-10" baseline="0" dirty="0" smtClean="0">
                <a:solidFill>
                  <a:schemeClr val="tx1"/>
                </a:solidFill>
                <a:latin typeface="+mn-lt"/>
                <a:ea typeface="+mn-ea"/>
                <a:cs typeface="+mn-cs"/>
              </a:rPr>
              <a:t>”) and </a:t>
            </a:r>
            <a:r>
              <a:rPr lang="en-US" sz="1100" kern="900" spc="-10" baseline="0" dirty="0" err="1" smtClean="0">
                <a:solidFill>
                  <a:schemeClr val="tx1"/>
                </a:solidFill>
                <a:latin typeface="+mn-lt"/>
                <a:ea typeface="+mn-ea"/>
                <a:cs typeface="+mn-cs"/>
              </a:rPr>
              <a:t>Mundra</a:t>
            </a:r>
            <a:r>
              <a:rPr lang="en-US" sz="1100" kern="900" spc="-10" baseline="0" dirty="0" smtClean="0">
                <a:solidFill>
                  <a:schemeClr val="tx1"/>
                </a:solidFill>
                <a:latin typeface="+mn-lt"/>
                <a:ea typeface="+mn-ea"/>
                <a:cs typeface="+mn-cs"/>
              </a:rPr>
              <a:t> Port and Special Economic Zone Limited (“</a:t>
            </a:r>
            <a:r>
              <a:rPr lang="en-US" sz="1100" kern="900" spc="-10" baseline="0" dirty="0" err="1" smtClean="0">
                <a:solidFill>
                  <a:schemeClr val="tx1"/>
                </a:solidFill>
                <a:latin typeface="+mn-lt"/>
                <a:ea typeface="+mn-ea"/>
                <a:cs typeface="+mn-cs"/>
              </a:rPr>
              <a:t>MPSEZ</a:t>
            </a:r>
            <a:r>
              <a:rPr lang="en-US" sz="1100" kern="900" spc="-10" baseline="0" dirty="0" smtClean="0">
                <a:solidFill>
                  <a:schemeClr val="tx1"/>
                </a:solidFill>
                <a:latin typeface="+mn-lt"/>
                <a:ea typeface="+mn-ea"/>
                <a:cs typeface="+mn-cs"/>
              </a:rPr>
              <a:t>”) &amp; </a:t>
            </a:r>
            <a:r>
              <a:rPr lang="en-US" sz="1100" kern="900" spc="-10" baseline="0" dirty="0" err="1" smtClean="0">
                <a:solidFill>
                  <a:schemeClr val="tx1"/>
                </a:solidFill>
                <a:latin typeface="+mn-lt"/>
                <a:ea typeface="+mn-ea"/>
                <a:cs typeface="+mn-cs"/>
              </a:rPr>
              <a:t>Adani</a:t>
            </a:r>
            <a:r>
              <a:rPr lang="en-US" sz="1100" kern="900" spc="-10" baseline="0" dirty="0" smtClean="0">
                <a:solidFill>
                  <a:schemeClr val="tx1"/>
                </a:solidFill>
                <a:latin typeface="+mn-lt"/>
                <a:ea typeface="+mn-ea"/>
                <a:cs typeface="+mn-cs"/>
              </a:rPr>
              <a:t> Power Limited (“APL”), their future outlook and growth prospects, and future developments in their businesses and their competitive and regulatory environment, and  statements which contain words or phrases such as ‘will’, ‘expected to’,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etc., or similar expressions or variations of such expressions. Actual results may differ materially from these forward-looking statements due to a number of factors, including future changes or developments in their business, their competitive environment, their ability to implement their strategies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and initiatives and respond to technological changes and political, economic, regulatory and social conditions in India. This presentation does not constitute a prospectus, offering circular or offering memorandum or an offer, or a solicitation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of any offer, to purchase or sell, any shares and should not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be considered as a recommendation that any investor should subscribe for or purchase any of </a:t>
            </a:r>
            <a:r>
              <a:rPr lang="en-US" sz="1100" kern="900" spc="-10" baseline="0" dirty="0" err="1" smtClean="0">
                <a:solidFill>
                  <a:schemeClr val="tx1"/>
                </a:solidFill>
                <a:latin typeface="+mn-lt"/>
                <a:ea typeface="+mn-ea"/>
                <a:cs typeface="+mn-cs"/>
              </a:rPr>
              <a:t>AEL’s</a:t>
            </a:r>
            <a:r>
              <a:rPr lang="en-US" sz="1100" kern="900" spc="-10" baseline="0" dirty="0" smtClean="0">
                <a:solidFill>
                  <a:schemeClr val="tx1"/>
                </a:solidFill>
                <a:latin typeface="+mn-lt"/>
                <a:ea typeface="+mn-ea"/>
                <a:cs typeface="+mn-cs"/>
              </a:rPr>
              <a:t> shares. Neither this presentation nor any other documentation or information (or any part thereof) delivered or supplied under or in relation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to the shares shall be deemed to constitute an offer of or an invitation by or on behalf of </a:t>
            </a:r>
            <a:r>
              <a:rPr lang="en-US" sz="1100" kern="900" spc="-10" baseline="0" dirty="0" err="1" smtClean="0">
                <a:solidFill>
                  <a:schemeClr val="tx1"/>
                </a:solidFill>
                <a:latin typeface="+mn-lt"/>
                <a:ea typeface="+mn-ea"/>
                <a:cs typeface="+mn-cs"/>
              </a:rPr>
              <a:t>AEL</a:t>
            </a:r>
            <a:r>
              <a:rPr lang="en-US" sz="1100" kern="900" spc="-10" baseline="0" dirty="0" smtClean="0">
                <a:solidFill>
                  <a:schemeClr val="tx1"/>
                </a:solidFill>
                <a:latin typeface="+mn-lt"/>
                <a:ea typeface="+mn-ea"/>
                <a:cs typeface="+mn-cs"/>
              </a:rPr>
              <a:t>. </a:t>
            </a:r>
          </a:p>
          <a:p>
            <a:pPr marL="0" lvl="0" indent="0" algn="l" defTabSz="914400" rtl="0" eaLnBrk="1" latinLnBrk="0" hangingPunct="1">
              <a:lnSpc>
                <a:spcPct val="88000"/>
              </a:lnSpc>
              <a:spcBef>
                <a:spcPts val="0"/>
              </a:spcBef>
              <a:buFontTx/>
              <a:buNone/>
            </a:pPr>
            <a:r>
              <a:rPr lang="en-US" sz="1100" kern="900" spc="-10" baseline="0" dirty="0" err="1" smtClean="0">
                <a:solidFill>
                  <a:schemeClr val="tx1"/>
                </a:solidFill>
                <a:latin typeface="+mn-lt"/>
                <a:ea typeface="+mn-ea"/>
                <a:cs typeface="+mn-cs"/>
              </a:rPr>
              <a:t>AEL</a:t>
            </a:r>
            <a:r>
              <a:rPr lang="en-US" sz="1100" kern="900" spc="-10" baseline="0" dirty="0" smtClean="0">
                <a:solidFill>
                  <a:schemeClr val="tx1"/>
                </a:solidFill>
                <a:latin typeface="+mn-lt"/>
                <a:ea typeface="+mn-ea"/>
                <a:cs typeface="+mn-cs"/>
              </a:rPr>
              <a:t>, as such, makes no representation or warranty, express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or implied, as to, and does not accept any responsibility or liability with respect to, the fairness, accuracy, completeness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or correctness of any information or opinions contained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herein. The information contained in this presentation,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unless otherwise specified is only current as of the date of </a:t>
            </a:r>
            <a:br>
              <a:rPr lang="en-US" sz="1100" kern="900" spc="-10" baseline="0" dirty="0" smtClean="0">
                <a:solidFill>
                  <a:schemeClr val="tx1"/>
                </a:solidFill>
                <a:latin typeface="+mn-lt"/>
                <a:ea typeface="+mn-ea"/>
                <a:cs typeface="+mn-cs"/>
              </a:rPr>
            </a:br>
            <a:r>
              <a:rPr lang="en-US" sz="1100" kern="900" spc="-10" baseline="0" dirty="0" smtClean="0">
                <a:solidFill>
                  <a:schemeClr val="tx1"/>
                </a:solidFill>
                <a:latin typeface="+mn-lt"/>
                <a:ea typeface="+mn-ea"/>
                <a:cs typeface="+mn-cs"/>
              </a:rPr>
              <a:t>this presentation. </a:t>
            </a:r>
            <a:r>
              <a:rPr lang="en-US" sz="1100" kern="900" spc="-10" baseline="0" dirty="0" err="1" smtClean="0">
                <a:solidFill>
                  <a:schemeClr val="tx1"/>
                </a:solidFill>
                <a:latin typeface="+mn-lt"/>
                <a:ea typeface="+mn-ea"/>
                <a:cs typeface="+mn-cs"/>
              </a:rPr>
              <a:t>AEL</a:t>
            </a:r>
            <a:r>
              <a:rPr lang="en-US" sz="1100" kern="900" spc="-10" baseline="0" dirty="0" smtClean="0">
                <a:solidFill>
                  <a:schemeClr val="tx1"/>
                </a:solidFill>
                <a:latin typeface="+mn-lt"/>
                <a:ea typeface="+mn-ea"/>
                <a:cs typeface="+mn-cs"/>
              </a:rPr>
              <a:t> assumes no responsibility to publicly</a:t>
            </a:r>
            <a:endParaRPr lang="en-GB" sz="1100" kern="900" spc="-10" baseline="0" dirty="0" smtClean="0">
              <a:solidFill>
                <a:schemeClr val="tx1"/>
              </a:solidFill>
              <a:latin typeface="+mn-lt"/>
              <a:ea typeface="+mn-ea"/>
              <a:cs typeface="+mn-cs"/>
            </a:endParaRPr>
          </a:p>
        </p:txBody>
      </p:sp>
      <p:sp>
        <p:nvSpPr>
          <p:cNvPr id="17"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8"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9"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LargeCop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nSpc>
                <a:spcPct val="100000"/>
              </a:lnSpc>
              <a:defRPr/>
            </a:lvl1pPr>
          </a:lstStyle>
          <a:p>
            <a:r>
              <a:rPr lang="en-US" smtClean="0"/>
              <a:t>Click to edit Master title style</a:t>
            </a:r>
            <a:endParaRPr lang="en-GB" dirty="0"/>
          </a:p>
        </p:txBody>
      </p:sp>
      <p:sp>
        <p:nvSpPr>
          <p:cNvPr id="3" name="Content Placeholder 2"/>
          <p:cNvSpPr>
            <a:spLocks noGrp="1"/>
          </p:cNvSpPr>
          <p:nvPr>
            <p:ph idx="1"/>
          </p:nvPr>
        </p:nvSpPr>
        <p:spPr>
          <a:xfrm>
            <a:off x="339351" y="1272070"/>
            <a:ext cx="8462962" cy="4744381"/>
          </a:xfrm>
        </p:spPr>
        <p:txBody>
          <a:bodyPr>
            <a:normAutofit/>
          </a:bodyPr>
          <a:lstStyle>
            <a:lvl1pPr>
              <a:lnSpc>
                <a:spcPct val="100000"/>
              </a:lnSpc>
              <a:spcBef>
                <a:spcPts val="0"/>
              </a:spcBef>
              <a:defRPr sz="5400">
                <a:solidFill>
                  <a:schemeClr val="tx1"/>
                </a:solidFill>
                <a:latin typeface="+mn-lt"/>
              </a:defRPr>
            </a:lvl1pPr>
            <a:lvl2pPr>
              <a:lnSpc>
                <a:spcPct val="100000"/>
              </a:lnSpc>
              <a:spcBef>
                <a:spcPts val="0"/>
              </a:spcBef>
              <a:defRPr sz="5400">
                <a:solidFill>
                  <a:schemeClr val="tx1"/>
                </a:solidFill>
              </a:defRPr>
            </a:lvl2pPr>
            <a:lvl3pPr marL="360000" indent="-360000">
              <a:lnSpc>
                <a:spcPct val="100000"/>
              </a:lnSpc>
              <a:defRPr sz="5400">
                <a:solidFill>
                  <a:schemeClr val="tx1"/>
                </a:solidFill>
              </a:defRPr>
            </a:lvl3pPr>
            <a:lvl4pPr marL="720000" indent="-450000">
              <a:lnSpc>
                <a:spcPct val="100000"/>
              </a:lnSpc>
              <a:buFont typeface="Adani Regular" pitchFamily="2" charset="0"/>
              <a:buChar char="–"/>
              <a:tabLst>
                <a:tab pos="714375" algn="l"/>
              </a:tabLst>
              <a:defRPr sz="5400">
                <a:solidFill>
                  <a:schemeClr val="tx1"/>
                </a:solidFill>
              </a:defRPr>
            </a:lvl4pPr>
            <a:lvl5pPr marL="1170000" indent="-449263">
              <a:lnSpc>
                <a:spcPct val="100000"/>
              </a:lnSpc>
              <a:buFont typeface="Adani Regular" pitchFamily="2" charset="0"/>
              <a:buChar char="–"/>
              <a:defRPr sz="5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descr="adani_logo_rgb_master.png"/>
          <p:cNvPicPr>
            <a:picLocks noChangeAspect="1"/>
          </p:cNvPicPr>
          <p:nvPr userDrawn="1"/>
        </p:nvPicPr>
        <p:blipFill>
          <a:blip r:embed="rId2" cstate="print"/>
          <a:stretch>
            <a:fillRect/>
          </a:stretch>
        </p:blipFill>
        <p:spPr>
          <a:xfrm>
            <a:off x="326198" y="6288881"/>
            <a:ext cx="617538" cy="195286"/>
          </a:xfrm>
          <a:prstGeom prst="rect">
            <a:avLst/>
          </a:prstGeom>
        </p:spPr>
      </p:pic>
      <p:cxnSp>
        <p:nvCxnSpPr>
          <p:cNvPr id="12" name="Straight Connector 11"/>
          <p:cNvCxnSpPr/>
          <p:nvPr userDrawn="1"/>
        </p:nvCxnSpPr>
        <p:spPr>
          <a:xfrm>
            <a:off x="347663" y="6169827"/>
            <a:ext cx="8460000"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6824664" y="6375712"/>
            <a:ext cx="1676427" cy="130805"/>
          </a:xfrm>
          <a:prstGeom prst="rect">
            <a:avLst/>
          </a:prstGeom>
        </p:spPr>
        <p:txBody>
          <a:bodyPr lIns="0" tIns="0" rIns="0" bIns="0">
            <a:noAutofit/>
          </a:bodyPr>
          <a:lstStyle>
            <a:lvl1pPr marL="0" algn="l" defTabSz="914400" rtl="0" eaLnBrk="1" latinLnBrk="0" hangingPunct="1">
              <a:defRPr lang="en-US" sz="850" kern="1200" smtClean="0">
                <a:solidFill>
                  <a:schemeClr val="tx1"/>
                </a:solidFill>
                <a:latin typeface="+mn-lt"/>
                <a:ea typeface="+mn-ea"/>
                <a:cs typeface="+mn-cs"/>
              </a:defRPr>
            </a:lvl1pPr>
          </a:lstStyle>
          <a:p>
            <a:endParaRPr lang="en-GB" dirty="0"/>
          </a:p>
        </p:txBody>
      </p:sp>
      <p:sp>
        <p:nvSpPr>
          <p:cNvPr id="13" name="Footer Placeholder 4"/>
          <p:cNvSpPr>
            <a:spLocks noGrp="1"/>
          </p:cNvSpPr>
          <p:nvPr>
            <p:ph type="ftr" sz="quarter" idx="11"/>
          </p:nvPr>
        </p:nvSpPr>
        <p:spPr>
          <a:xfrm>
            <a:off x="6824663" y="6263491"/>
            <a:ext cx="1676427" cy="130805"/>
          </a:xfrm>
          <a:prstGeom prst="rect">
            <a:avLst/>
          </a:prstGeom>
        </p:spPr>
        <p:txBody>
          <a:bodyPr wrap="square" lIns="0" tIns="0" rIns="0" bIns="0">
            <a:spAutoFit/>
          </a:bodyPr>
          <a:lstStyle>
            <a:lvl1pPr>
              <a:defRPr lang="en-GB" sz="850" kern="1200">
                <a:solidFill>
                  <a:schemeClr val="tx1"/>
                </a:solidFill>
                <a:latin typeface="+mj-lt"/>
                <a:ea typeface="+mn-ea"/>
                <a:cs typeface="+mn-cs"/>
              </a:defRPr>
            </a:lvl1pPr>
          </a:lstStyle>
          <a:p>
            <a:r>
              <a:rPr lang="en-US" smtClean="0"/>
              <a:t>SMART DISPENSER</a:t>
            </a:r>
            <a:endParaRPr lang="en-US" dirty="0"/>
          </a:p>
        </p:txBody>
      </p:sp>
      <p:sp>
        <p:nvSpPr>
          <p:cNvPr id="14" name="Slide Number Placeholder 5"/>
          <p:cNvSpPr>
            <a:spLocks noGrp="1"/>
          </p:cNvSpPr>
          <p:nvPr>
            <p:ph type="sldNum" sz="quarter" idx="12"/>
          </p:nvPr>
        </p:nvSpPr>
        <p:spPr>
          <a:xfrm>
            <a:off x="8501089" y="6263491"/>
            <a:ext cx="302403" cy="130805"/>
          </a:xfrm>
          <a:prstGeom prst="rect">
            <a:avLst/>
          </a:prstGeom>
        </p:spPr>
        <p:txBody>
          <a:bodyPr wrap="square" lIns="0" tIns="0" rIns="0" bIns="0">
            <a:spAutoFit/>
          </a:bodyPr>
          <a:lstStyle>
            <a:lvl1pPr algn="r">
              <a:defRPr sz="850">
                <a:solidFill>
                  <a:schemeClr val="tx1"/>
                </a:solidFill>
              </a:defRPr>
            </a:lvl1pPr>
          </a:lstStyle>
          <a:p>
            <a:fld id="{FAB7679E-5F48-44D1-BB9C-A68AB66EB289}"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351" y="285728"/>
            <a:ext cx="8462962" cy="861774"/>
          </a:xfrm>
          <a:prstGeom prst="rect">
            <a:avLst/>
          </a:prstGeom>
        </p:spPr>
        <p:txBody>
          <a:bodyPr vert="horz" lIns="0" tIns="0" rIns="0" bIns="0" rtlCol="0" anchor="t">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339351" y="1273317"/>
            <a:ext cx="8462962" cy="474438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3" r:id="rId5"/>
    <p:sldLayoutId id="2147483654" r:id="rId6"/>
    <p:sldLayoutId id="2147483655" r:id="rId7"/>
    <p:sldLayoutId id="2147483656" r:id="rId8"/>
    <p:sldLayoutId id="2147483657" r:id="rId9"/>
    <p:sldLayoutId id="2147483664" r:id="rId10"/>
    <p:sldLayoutId id="2147483669" r:id="rId11"/>
    <p:sldLayoutId id="2147483665" r:id="rId12"/>
    <p:sldLayoutId id="2147483666" r:id="rId13"/>
    <p:sldLayoutId id="2147483667" r:id="rId14"/>
    <p:sldLayoutId id="2147483668" r:id="rId15"/>
  </p:sldLayoutIdLst>
  <p:hf sldNum="0" hdr="0" dt="0"/>
  <p:txStyles>
    <p:titleStyle>
      <a:lvl1pPr algn="l" defTabSz="914400" rtl="0" eaLnBrk="1" latinLnBrk="0" hangingPunct="1">
        <a:lnSpc>
          <a:spcPct val="100000"/>
        </a:lnSpc>
        <a:spcBef>
          <a:spcPct val="0"/>
        </a:spcBef>
        <a:buNone/>
        <a:defRPr sz="2800" kern="1200">
          <a:solidFill>
            <a:schemeClr val="tx2"/>
          </a:solidFill>
          <a:latin typeface="+mn-lt"/>
          <a:ea typeface="+mj-ea"/>
          <a:cs typeface="+mj-cs"/>
        </a:defRPr>
      </a:lvl1pPr>
    </p:titleStyle>
    <p:bodyStyle>
      <a:lvl1pPr marL="0" indent="0" algn="l" defTabSz="914400" rtl="0" eaLnBrk="1" latinLnBrk="0" hangingPunct="1">
        <a:lnSpc>
          <a:spcPct val="100000"/>
        </a:lnSpc>
        <a:spcBef>
          <a:spcPts val="1150"/>
        </a:spcBef>
        <a:buFontTx/>
        <a:buNone/>
        <a:defRPr sz="2300" kern="1200">
          <a:solidFill>
            <a:schemeClr val="tx1"/>
          </a:solidFill>
          <a:latin typeface="+mj-lt"/>
          <a:ea typeface="+mn-ea"/>
          <a:cs typeface="+mn-cs"/>
        </a:defRPr>
      </a:lvl1pPr>
      <a:lvl2pPr marL="0" indent="0" algn="l" defTabSz="914400" rtl="0" eaLnBrk="1" latinLnBrk="0" hangingPunct="1">
        <a:lnSpc>
          <a:spcPct val="100000"/>
        </a:lnSpc>
        <a:spcBef>
          <a:spcPts val="1150"/>
        </a:spcBef>
        <a:buFontTx/>
        <a:buNone/>
        <a:defRPr sz="2300" kern="1200">
          <a:solidFill>
            <a:schemeClr val="tx1"/>
          </a:solidFill>
          <a:latin typeface="+mn-lt"/>
          <a:ea typeface="+mn-ea"/>
          <a:cs typeface="+mn-cs"/>
        </a:defRPr>
      </a:lvl2pPr>
      <a:lvl3pPr marL="216000" indent="-216000" algn="l" defTabSz="914400" rtl="0" eaLnBrk="1" latinLnBrk="0" hangingPunct="1">
        <a:lnSpc>
          <a:spcPct val="100000"/>
        </a:lnSpc>
        <a:spcBef>
          <a:spcPts val="400"/>
        </a:spcBef>
        <a:buFont typeface="Arial" pitchFamily="34" charset="0"/>
        <a:buChar char="•"/>
        <a:defRPr sz="2300" kern="1200">
          <a:solidFill>
            <a:schemeClr val="tx1"/>
          </a:solidFill>
          <a:latin typeface="+mn-lt"/>
          <a:ea typeface="+mn-ea"/>
          <a:cs typeface="+mn-cs"/>
        </a:defRPr>
      </a:lvl3pPr>
      <a:lvl4pPr marL="432000" indent="-216000" algn="l" defTabSz="914400" rtl="0" eaLnBrk="1" latinLnBrk="0" hangingPunct="1">
        <a:lnSpc>
          <a:spcPct val="100000"/>
        </a:lnSpc>
        <a:spcBef>
          <a:spcPts val="200"/>
        </a:spcBef>
        <a:buFont typeface="Adani Regular" pitchFamily="2" charset="0"/>
        <a:buChar char="–"/>
        <a:tabLst>
          <a:tab pos="269875" algn="l"/>
        </a:tabLst>
        <a:defRPr sz="2300" kern="1200">
          <a:solidFill>
            <a:schemeClr val="tx1"/>
          </a:solidFill>
          <a:latin typeface="+mn-lt"/>
          <a:ea typeface="+mn-ea"/>
          <a:cs typeface="+mn-cs"/>
        </a:defRPr>
      </a:lvl4pPr>
      <a:lvl5pPr marL="648000" indent="-216000" algn="l" defTabSz="914400" rtl="0" eaLnBrk="1" latinLnBrk="0" hangingPunct="1">
        <a:lnSpc>
          <a:spcPct val="100000"/>
        </a:lnSpc>
        <a:spcBef>
          <a:spcPts val="200"/>
        </a:spcBef>
        <a:buFont typeface="Adani Regular" pitchFamily="2" charset="0"/>
        <a:buChar char="–"/>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ver image_gradient.jpg"/>
          <p:cNvPicPr>
            <a:picLocks noGrp="1" noChangeAspect="1"/>
          </p:cNvPicPr>
          <p:nvPr>
            <p:ph type="pic" sz="quarter" idx="10"/>
          </p:nvPr>
        </p:nvPicPr>
        <p:blipFill>
          <a:blip r:embed="rId2" cstate="print"/>
          <a:srcRect t="29" b="29"/>
          <a:stretch>
            <a:fillRect/>
          </a:stretch>
        </p:blipFill>
        <p:spPr>
          <a:xfrm>
            <a:off x="381000" y="304800"/>
            <a:ext cx="8458200" cy="5715000"/>
          </a:xfrm>
        </p:spPr>
      </p:pic>
      <p:sp>
        <p:nvSpPr>
          <p:cNvPr id="3" name="Title 2"/>
          <p:cNvSpPr>
            <a:spLocks noGrp="1"/>
          </p:cNvSpPr>
          <p:nvPr>
            <p:ph type="ctrTitle"/>
          </p:nvPr>
        </p:nvSpPr>
        <p:spPr/>
        <p:txBody>
          <a:bodyPr>
            <a:normAutofit/>
          </a:bodyPr>
          <a:lstStyle/>
          <a:p>
            <a:pPr algn="ctr"/>
            <a:r>
              <a:rPr lang="en-GB" sz="4400" dirty="0" smtClean="0"/>
              <a:t>CNG DISPENSER</a:t>
            </a:r>
            <a:r>
              <a:rPr lang="en-GB" dirty="0" smtClean="0"/>
              <a:t/>
            </a:r>
            <a:br>
              <a:rPr lang="en-GB" dirty="0" smtClean="0"/>
            </a:br>
            <a:r>
              <a:rPr lang="en-GB" sz="3200" dirty="0" smtClean="0"/>
              <a:t>User Experience &amp; Expectations</a:t>
            </a:r>
            <a:endParaRPr lang="en-GB" sz="3200" dirty="0"/>
          </a:p>
        </p:txBody>
      </p:sp>
      <p:sp>
        <p:nvSpPr>
          <p:cNvPr id="4" name="Subtitle 3"/>
          <p:cNvSpPr>
            <a:spLocks noGrp="1"/>
          </p:cNvSpPr>
          <p:nvPr>
            <p:ph type="subTitle" idx="1"/>
          </p:nvPr>
        </p:nvSpPr>
        <p:spPr>
          <a:xfrm>
            <a:off x="539552" y="4724400"/>
            <a:ext cx="4337248" cy="914400"/>
          </a:xfrm>
        </p:spPr>
        <p:txBody>
          <a:bodyPr>
            <a:normAutofit fontScale="25000" lnSpcReduction="20000"/>
          </a:bodyPr>
          <a:lstStyle/>
          <a:p>
            <a:r>
              <a:rPr lang="en-GB" sz="6500" dirty="0" smtClean="0"/>
              <a:t>Delineated by: Y.S Navathe &amp; Team CNG</a:t>
            </a:r>
          </a:p>
          <a:p>
            <a:r>
              <a:rPr lang="en-GB" sz="6500" dirty="0" smtClean="0"/>
              <a:t>Adani Gas Ltd.</a:t>
            </a:r>
          </a:p>
          <a:p>
            <a:r>
              <a:rPr lang="en-GB" sz="6500" dirty="0" smtClean="0"/>
              <a:t>NGS Summit</a:t>
            </a:r>
          </a:p>
          <a:p>
            <a:r>
              <a:rPr lang="en-GB" sz="6500" dirty="0" smtClean="0"/>
              <a:t>15</a:t>
            </a:r>
            <a:r>
              <a:rPr lang="en-GB" sz="6500" baseline="30000" dirty="0" smtClean="0"/>
              <a:t>th</a:t>
            </a:r>
            <a:r>
              <a:rPr lang="en-GB" sz="6500" dirty="0" smtClean="0"/>
              <a:t> – 16</a:t>
            </a:r>
            <a:r>
              <a:rPr lang="en-GB" sz="6500" baseline="30000" dirty="0" smtClean="0"/>
              <a:t>th</a:t>
            </a:r>
            <a:r>
              <a:rPr lang="en-GB" sz="6500" dirty="0" smtClean="0"/>
              <a:t> December’ 2017</a:t>
            </a:r>
          </a:p>
          <a:p>
            <a:endParaRPr lang="en-GB" sz="5100" dirty="0" smtClean="0"/>
          </a:p>
          <a:p>
            <a:endParaRPr lang="en-GB" dirty="0"/>
          </a:p>
          <a:p>
            <a:endParaRPr lang="en-GB"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51" y="0"/>
            <a:ext cx="8462962" cy="1147502"/>
          </a:xfrm>
        </p:spPr>
        <p:txBody>
          <a:bodyPr/>
          <a:lstStyle/>
          <a:p>
            <a:pPr algn="ctr"/>
            <a:r>
              <a:rPr lang="en-US" b="1" dirty="0" smtClean="0"/>
              <a:t>Integration of SCADA : AGL Experience</a:t>
            </a:r>
            <a:endParaRPr lang="en-US" b="1" dirty="0"/>
          </a:p>
        </p:txBody>
      </p:sp>
      <p:sp>
        <p:nvSpPr>
          <p:cNvPr id="3" name="Content Placeholder 2"/>
          <p:cNvSpPr>
            <a:spLocks noGrp="1"/>
          </p:cNvSpPr>
          <p:nvPr>
            <p:ph idx="1"/>
          </p:nvPr>
        </p:nvSpPr>
        <p:spPr>
          <a:xfrm>
            <a:off x="339351" y="457200"/>
            <a:ext cx="8462962" cy="5560499"/>
          </a:xfrm>
        </p:spPr>
        <p:txBody>
          <a:bodyPr>
            <a:noAutofit/>
          </a:bodyPr>
          <a:lstStyle/>
          <a:p>
            <a:r>
              <a:rPr lang="en-US" sz="1800" b="1" u="sng" dirty="0" smtClean="0">
                <a:latin typeface="Adani Regular" panose="02000503000000020004" pitchFamily="2" charset="0"/>
              </a:rPr>
              <a:t>Protocol synchronization: </a:t>
            </a:r>
          </a:p>
          <a:p>
            <a:pPr marL="342900" indent="-342900" algn="just">
              <a:buFont typeface="Arial" panose="020B0604020202020204" pitchFamily="34" charset="0"/>
              <a:buChar char="•"/>
            </a:pPr>
            <a:r>
              <a:rPr lang="en-US" sz="1800" dirty="0" smtClean="0">
                <a:latin typeface="Adani Regular" panose="02000503000000020004" pitchFamily="2" charset="0"/>
              </a:rPr>
              <a:t>Identifying communication protocol supported by Motherboard of dispenser (Modbus RS 485)</a:t>
            </a:r>
          </a:p>
          <a:p>
            <a:pPr marL="342900" indent="-342900" algn="just">
              <a:buFont typeface="Arial" panose="020B0604020202020204" pitchFamily="34" charset="0"/>
              <a:buChar char="•"/>
            </a:pPr>
            <a:r>
              <a:rPr lang="en-US" sz="1800" dirty="0" smtClean="0">
                <a:latin typeface="Adani Regular" panose="02000503000000020004" pitchFamily="2" charset="0"/>
              </a:rPr>
              <a:t>Identifying communication protocol supported by Programmable logic control (Ethernet)</a:t>
            </a:r>
          </a:p>
          <a:p>
            <a:pPr marL="342900" indent="-342900" algn="just">
              <a:buFont typeface="Arial" panose="020B0604020202020204" pitchFamily="34" charset="0"/>
              <a:buChar char="•"/>
            </a:pPr>
            <a:r>
              <a:rPr lang="en-US" sz="1800" dirty="0" smtClean="0">
                <a:latin typeface="Adani Regular" panose="02000503000000020004" pitchFamily="2" charset="0"/>
              </a:rPr>
              <a:t>To transfer the data from Dispenser to PLC  a serial server is used that converts dispenser data from </a:t>
            </a:r>
            <a:r>
              <a:rPr lang="en-US" sz="1800" dirty="0">
                <a:latin typeface="Adani Regular" panose="02000503000000020004" pitchFamily="2" charset="0"/>
              </a:rPr>
              <a:t>M</a:t>
            </a:r>
            <a:r>
              <a:rPr lang="en-US" sz="1800" dirty="0" smtClean="0">
                <a:latin typeface="Adani Regular" panose="02000503000000020004" pitchFamily="2" charset="0"/>
              </a:rPr>
              <a:t>odbus to Ethernet (read &amp; write facilities enabled).</a:t>
            </a:r>
          </a:p>
          <a:p>
            <a:pPr algn="just"/>
            <a:r>
              <a:rPr lang="en-US" sz="1800" b="1" u="sng" dirty="0" smtClean="0">
                <a:latin typeface="Adani Regular" panose="02000503000000020004" pitchFamily="2" charset="0"/>
              </a:rPr>
              <a:t>Communication platform:</a:t>
            </a:r>
          </a:p>
          <a:p>
            <a:pPr marL="342900" indent="-342900" algn="just">
              <a:buFont typeface="Arial" panose="020B0604020202020204" pitchFamily="34" charset="0"/>
              <a:buChar char="•"/>
            </a:pPr>
            <a:r>
              <a:rPr lang="en-US" sz="1800" dirty="0" smtClean="0">
                <a:latin typeface="Adani Regular" panose="02000503000000020004" pitchFamily="2" charset="0"/>
              </a:rPr>
              <a:t>Data is transferred from CNG station to Master Control </a:t>
            </a:r>
            <a:r>
              <a:rPr lang="en-US" sz="1800" dirty="0">
                <a:latin typeface="Adani Regular" panose="02000503000000020004" pitchFamily="2" charset="0"/>
              </a:rPr>
              <a:t>R</a:t>
            </a:r>
            <a:r>
              <a:rPr lang="en-US" sz="1800" dirty="0" smtClean="0">
                <a:latin typeface="Adani Regular" panose="02000503000000020004" pitchFamily="2" charset="0"/>
              </a:rPr>
              <a:t>oom through VSAT (primary) and GPRS (redundant) communication system.</a:t>
            </a:r>
          </a:p>
          <a:p>
            <a:pPr algn="just"/>
            <a:r>
              <a:rPr lang="en-US" sz="1800" b="1" u="sng" dirty="0" smtClean="0">
                <a:latin typeface="Adani Regular" panose="02000503000000020004" pitchFamily="2" charset="0"/>
              </a:rPr>
              <a:t>SCADA Database Configuration:</a:t>
            </a:r>
          </a:p>
          <a:p>
            <a:pPr marL="342900" indent="-342900" algn="just">
              <a:buFont typeface="Arial" panose="020B0604020202020204" pitchFamily="34" charset="0"/>
              <a:buChar char="•"/>
            </a:pPr>
            <a:r>
              <a:rPr lang="en-US" sz="1800" dirty="0" smtClean="0">
                <a:latin typeface="Adani Regular" panose="02000503000000020004" pitchFamily="2" charset="0"/>
              </a:rPr>
              <a:t>Raw data obtained from all PLCs is read by server that facilitates graphics building, alarm configuration, monitor, gather and process real time data.</a:t>
            </a:r>
          </a:p>
          <a:p>
            <a:pPr marL="342900" indent="-342900" algn="just">
              <a:buFont typeface="Arial" panose="020B0604020202020204" pitchFamily="34" charset="0"/>
              <a:buChar char="•"/>
            </a:pPr>
            <a:r>
              <a:rPr lang="en-US" sz="1800" dirty="0" smtClean="0">
                <a:latin typeface="Adani Regular" panose="02000503000000020004" pitchFamily="2" charset="0"/>
              </a:rPr>
              <a:t>SCADA platform is used for revenue linkage (data transfer from SCADA to SAP for online billing).</a:t>
            </a:r>
          </a:p>
          <a:p>
            <a:endParaRPr lang="en-US" sz="1600" dirty="0">
              <a:latin typeface="Adani Regular" panose="02000503000000020004" pitchFamily="2" charset="0"/>
            </a:endParaRPr>
          </a:p>
        </p:txBody>
      </p:sp>
      <p:sp>
        <p:nvSpPr>
          <p:cNvPr id="7" name="Footer Placeholder 6"/>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2394541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51" y="76200"/>
            <a:ext cx="8462962" cy="457200"/>
          </a:xfrm>
        </p:spPr>
        <p:txBody>
          <a:bodyPr/>
          <a:lstStyle/>
          <a:p>
            <a:r>
              <a:rPr lang="en-US" dirty="0" smtClean="0"/>
              <a:t>                   </a:t>
            </a:r>
            <a:r>
              <a:rPr lang="en-US" b="1" dirty="0" smtClean="0"/>
              <a:t>SCADA Architecture:</a:t>
            </a:r>
            <a:endParaRPr lang="en-US" b="1" dirty="0"/>
          </a:p>
        </p:txBody>
      </p:sp>
      <p:sp>
        <p:nvSpPr>
          <p:cNvPr id="6" name="Footer Placeholder 5"/>
          <p:cNvSpPr>
            <a:spLocks noGrp="1"/>
          </p:cNvSpPr>
          <p:nvPr>
            <p:ph type="ftr" sz="quarter" idx="11"/>
          </p:nvPr>
        </p:nvSpPr>
        <p:spPr/>
        <p:txBody>
          <a:bodyPr/>
          <a:lstStyle/>
          <a:p>
            <a:r>
              <a:rPr lang="en-US" smtClean="0"/>
              <a:t>SMART DISPENSER</a:t>
            </a:r>
            <a:endParaRPr lang="en-US" dirty="0"/>
          </a:p>
        </p:txBody>
      </p:sp>
      <p:pic>
        <p:nvPicPr>
          <p:cNvPr id="1027" name="Picture 3" descr="C:\Users\20127046\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4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51" y="152400"/>
            <a:ext cx="8462962" cy="685800"/>
          </a:xfrm>
        </p:spPr>
        <p:txBody>
          <a:bodyPr anchor="ctr" anchorCtr="0"/>
          <a:lstStyle/>
          <a:p>
            <a:pPr algn="ctr"/>
            <a:r>
              <a:rPr lang="en-US" b="1" dirty="0" smtClean="0"/>
              <a:t>Glimpse Of Smart CNG Dispenser</a:t>
            </a:r>
            <a:endParaRPr lang="en-US" b="1"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69338" y="-13825538"/>
            <a:ext cx="16237262" cy="10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SMART DISPENSER</a:t>
            </a:r>
            <a:endParaRPr lang="en-US" dirty="0"/>
          </a:p>
        </p:txBody>
      </p:sp>
      <p:pic>
        <p:nvPicPr>
          <p:cNvPr id="1027" name="Picture 3" descr="C:\Users\20127046\Desktop\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819150"/>
            <a:ext cx="8648700"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921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Working Of SMART Dispenser:</a:t>
            </a:r>
            <a:endParaRPr lang="en-US" b="1" dirty="0"/>
          </a:p>
        </p:txBody>
      </p:sp>
      <p:sp>
        <p:nvSpPr>
          <p:cNvPr id="3" name="Content Placeholder 2"/>
          <p:cNvSpPr>
            <a:spLocks noGrp="1"/>
          </p:cNvSpPr>
          <p:nvPr>
            <p:ph idx="1"/>
          </p:nvPr>
        </p:nvSpPr>
        <p:spPr>
          <a:xfrm>
            <a:off x="339351" y="1143000"/>
            <a:ext cx="8462962" cy="4744381"/>
          </a:xfrm>
        </p:spPr>
        <p:txBody>
          <a:bodyPr>
            <a:normAutofit fontScale="92500" lnSpcReduction="10000"/>
          </a:bodyPr>
          <a:lstStyle/>
          <a:p>
            <a:pPr marL="342900" indent="-342900" algn="just">
              <a:buFont typeface="Arial" panose="020B0604020202020204" pitchFamily="34" charset="0"/>
              <a:buChar char="•"/>
            </a:pPr>
            <a:r>
              <a:rPr lang="en-US" dirty="0" smtClean="0">
                <a:latin typeface="Adani Regular" panose="02000503000000020004" pitchFamily="2" charset="0"/>
              </a:rPr>
              <a:t>In the working model of smart dispenser we had circulated water instead of gas.</a:t>
            </a:r>
          </a:p>
          <a:p>
            <a:pPr marL="342900" indent="-342900" algn="just">
              <a:buFont typeface="Arial" panose="020B0604020202020204" pitchFamily="34" charset="0"/>
              <a:buChar char="•"/>
            </a:pPr>
            <a:r>
              <a:rPr lang="en-US" dirty="0" smtClean="0">
                <a:latin typeface="Adani Regular" panose="02000503000000020004" pitchFamily="2" charset="0"/>
              </a:rPr>
              <a:t>This dispenser was controlled through PLC (</a:t>
            </a:r>
            <a:r>
              <a:rPr lang="en-US" dirty="0" err="1" smtClean="0">
                <a:latin typeface="Adani Regular" panose="02000503000000020004" pitchFamily="2" charset="0"/>
              </a:rPr>
              <a:t>Simatic</a:t>
            </a:r>
            <a:r>
              <a:rPr lang="en-US" dirty="0" smtClean="0">
                <a:latin typeface="Adani Regular" panose="02000503000000020004" pitchFamily="2" charset="0"/>
              </a:rPr>
              <a:t> S7 300) and Preset filling options were programmed in it.</a:t>
            </a:r>
          </a:p>
          <a:p>
            <a:pPr marL="342900" indent="-342900" algn="just">
              <a:buFont typeface="Arial" panose="020B0604020202020204" pitchFamily="34" charset="0"/>
              <a:buChar char="•"/>
            </a:pPr>
            <a:r>
              <a:rPr lang="en-US" dirty="0" smtClean="0">
                <a:latin typeface="Adani Regular" panose="02000503000000020004" pitchFamily="2" charset="0"/>
              </a:rPr>
              <a:t>Bar code scanner was placed on dispenser body and data of vehicle was already stored in PLC.</a:t>
            </a:r>
          </a:p>
          <a:p>
            <a:pPr marL="342900" indent="-342900" algn="just">
              <a:buFont typeface="Arial" panose="020B0604020202020204" pitchFamily="34" charset="0"/>
              <a:buChar char="•"/>
            </a:pPr>
            <a:r>
              <a:rPr lang="en-US" dirty="0" smtClean="0">
                <a:latin typeface="Adani Regular" panose="02000503000000020004" pitchFamily="2" charset="0"/>
              </a:rPr>
              <a:t>When the vehicle arrives for refueling it is first checked by bar code scanner, if found under test life a message appears on display “Ready for filling” else the system will not take start command.</a:t>
            </a:r>
          </a:p>
          <a:p>
            <a:pPr marL="342900" indent="-342900" algn="just">
              <a:buFont typeface="Arial" panose="020B0604020202020204" pitchFamily="34" charset="0"/>
              <a:buChar char="•"/>
            </a:pPr>
            <a:r>
              <a:rPr lang="en-US" dirty="0" smtClean="0">
                <a:latin typeface="Adani Regular" panose="02000503000000020004" pitchFamily="2" charset="0"/>
              </a:rPr>
              <a:t>Preset Quantity was entered by filler and same was verified at outlet through measuring vessel.</a:t>
            </a:r>
          </a:p>
          <a:p>
            <a:pPr marL="342900" indent="-342900" algn="just">
              <a:buFont typeface="Arial" panose="020B0604020202020204" pitchFamily="34" charset="0"/>
              <a:buChar char="•"/>
            </a:pPr>
            <a:r>
              <a:rPr lang="en-US" dirty="0" smtClean="0">
                <a:latin typeface="Adani Regular" panose="02000503000000020004" pitchFamily="2" charset="0"/>
              </a:rPr>
              <a:t>All the ON/OFF valves used were electronic.</a:t>
            </a:r>
            <a:endParaRPr lang="en-US" dirty="0">
              <a:latin typeface="Adani Regular" panose="02000503000000020004" pitchFamily="2" charset="0"/>
            </a:endParaRPr>
          </a:p>
        </p:txBody>
      </p:sp>
      <p:sp>
        <p:nvSpPr>
          <p:cNvPr id="4" name="Footer Placeholder 3"/>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392387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934450" cy="342900"/>
          </a:xfrm>
        </p:spPr>
        <p:txBody>
          <a:bodyPr>
            <a:normAutofit fontScale="90000"/>
          </a:bodyPr>
          <a:lstStyle/>
          <a:p>
            <a:r>
              <a:rPr lang="en-US" b="1" dirty="0" smtClean="0">
                <a:solidFill>
                  <a:schemeClr val="tx1"/>
                </a:solidFill>
              </a:rPr>
              <a:t>      </a:t>
            </a:r>
            <a:r>
              <a:rPr lang="en-US" sz="2000" b="1" u="sng" dirty="0" smtClean="0">
                <a:solidFill>
                  <a:schemeClr val="tx1"/>
                </a:solidFill>
              </a:rPr>
              <a:t>BLOCK DIAGARM</a:t>
            </a:r>
            <a:endParaRPr lang="en-IN" b="1" dirty="0">
              <a:solidFill>
                <a:schemeClr val="tx1"/>
              </a:solidFill>
            </a:endParaRPr>
          </a:p>
        </p:txBody>
      </p:sp>
      <p:sp>
        <p:nvSpPr>
          <p:cNvPr id="9" name="Rectangle 8"/>
          <p:cNvSpPr/>
          <p:nvPr/>
        </p:nvSpPr>
        <p:spPr>
          <a:xfrm>
            <a:off x="6629400" y="1981200"/>
            <a:ext cx="2209800" cy="11430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lumMod val="25000"/>
                  </a:schemeClr>
                </a:solidFill>
              </a:rPr>
              <a:t>SOLENOID VALVE MECHANISM</a:t>
            </a:r>
          </a:p>
          <a:p>
            <a:pPr algn="ctr"/>
            <a:r>
              <a:rPr lang="en-US" sz="1600" b="1" dirty="0" smtClean="0">
                <a:solidFill>
                  <a:schemeClr val="bg2">
                    <a:lumMod val="25000"/>
                  </a:schemeClr>
                </a:solidFill>
              </a:rPr>
              <a:t>LP-MP-HP-DELIVERY</a:t>
            </a:r>
            <a:endParaRPr lang="en-IN" sz="1600" b="1" dirty="0">
              <a:solidFill>
                <a:schemeClr val="bg2">
                  <a:lumMod val="25000"/>
                </a:schemeClr>
              </a:solidFill>
            </a:endParaRPr>
          </a:p>
        </p:txBody>
      </p:sp>
      <p:sp>
        <p:nvSpPr>
          <p:cNvPr id="11" name="Rectangle 10"/>
          <p:cNvSpPr/>
          <p:nvPr/>
        </p:nvSpPr>
        <p:spPr>
          <a:xfrm>
            <a:off x="304800" y="2438400"/>
            <a:ext cx="2133600" cy="6858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PLC</a:t>
            </a:r>
            <a:endParaRPr lang="en-IN" b="1" dirty="0">
              <a:solidFill>
                <a:schemeClr val="bg2">
                  <a:lumMod val="25000"/>
                </a:schemeClr>
              </a:solidFill>
            </a:endParaRPr>
          </a:p>
        </p:txBody>
      </p:sp>
      <p:sp>
        <p:nvSpPr>
          <p:cNvPr id="20" name="Rectangle 19"/>
          <p:cNvSpPr/>
          <p:nvPr/>
        </p:nvSpPr>
        <p:spPr>
          <a:xfrm>
            <a:off x="3886200" y="2438400"/>
            <a:ext cx="2057400" cy="6096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PRESET OPTION</a:t>
            </a:r>
            <a:endParaRPr lang="en-IN" b="1" dirty="0">
              <a:solidFill>
                <a:schemeClr val="bg2">
                  <a:lumMod val="25000"/>
                </a:schemeClr>
              </a:solidFill>
            </a:endParaRPr>
          </a:p>
        </p:txBody>
      </p:sp>
      <p:sp>
        <p:nvSpPr>
          <p:cNvPr id="21" name="Rectangle 20"/>
          <p:cNvSpPr/>
          <p:nvPr/>
        </p:nvSpPr>
        <p:spPr>
          <a:xfrm>
            <a:off x="6629400" y="3429000"/>
            <a:ext cx="2196662" cy="6096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MASS FLOW METER</a:t>
            </a:r>
            <a:endParaRPr lang="en-IN" b="1" dirty="0">
              <a:solidFill>
                <a:schemeClr val="bg2">
                  <a:lumMod val="25000"/>
                </a:schemeClr>
              </a:solidFill>
            </a:endParaRPr>
          </a:p>
        </p:txBody>
      </p:sp>
      <p:sp>
        <p:nvSpPr>
          <p:cNvPr id="22" name="Rectangle 21"/>
          <p:cNvSpPr/>
          <p:nvPr/>
        </p:nvSpPr>
        <p:spPr>
          <a:xfrm>
            <a:off x="3352800" y="228600"/>
            <a:ext cx="5638800" cy="54102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6629400" y="4343400"/>
            <a:ext cx="2209800" cy="6858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2">
                    <a:lumMod val="25000"/>
                  </a:schemeClr>
                </a:solidFill>
              </a:rPr>
              <a:t>PRESET QUANTITY TO OUTLET</a:t>
            </a:r>
            <a:endParaRPr lang="en-IN" sz="1600" b="1" dirty="0">
              <a:solidFill>
                <a:schemeClr val="bg2">
                  <a:lumMod val="25000"/>
                </a:schemeClr>
              </a:solidFill>
            </a:endParaRPr>
          </a:p>
        </p:txBody>
      </p:sp>
      <p:sp>
        <p:nvSpPr>
          <p:cNvPr id="24" name="Rectangle 23"/>
          <p:cNvSpPr/>
          <p:nvPr/>
        </p:nvSpPr>
        <p:spPr>
          <a:xfrm>
            <a:off x="228600" y="5516617"/>
            <a:ext cx="2667000" cy="6096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VEHICLE TO BE FILLED</a:t>
            </a:r>
            <a:endParaRPr lang="en-IN" b="1" dirty="0">
              <a:solidFill>
                <a:schemeClr val="bg2">
                  <a:lumMod val="25000"/>
                </a:schemeClr>
              </a:solidFill>
            </a:endParaRPr>
          </a:p>
        </p:txBody>
      </p:sp>
      <p:sp>
        <p:nvSpPr>
          <p:cNvPr id="25" name="Rectangle 24"/>
          <p:cNvSpPr/>
          <p:nvPr/>
        </p:nvSpPr>
        <p:spPr>
          <a:xfrm>
            <a:off x="304800" y="4191000"/>
            <a:ext cx="2057400" cy="6096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RFID/BAR CODE</a:t>
            </a:r>
            <a:endParaRPr lang="en-IN" b="1" dirty="0">
              <a:solidFill>
                <a:schemeClr val="bg2">
                  <a:lumMod val="25000"/>
                </a:schemeClr>
              </a:solidFill>
            </a:endParaRPr>
          </a:p>
        </p:txBody>
      </p:sp>
      <p:cxnSp>
        <p:nvCxnSpPr>
          <p:cNvPr id="45" name="Straight Arrow Connector 44"/>
          <p:cNvCxnSpPr/>
          <p:nvPr/>
        </p:nvCxnSpPr>
        <p:spPr>
          <a:xfrm>
            <a:off x="7681748" y="3124200"/>
            <a:ext cx="0" cy="30480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681748" y="4038600"/>
            <a:ext cx="0" cy="30480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24" idx="3"/>
          </p:cNvCxnSpPr>
          <p:nvPr/>
        </p:nvCxnSpPr>
        <p:spPr>
          <a:xfrm flipH="1">
            <a:off x="2895600" y="5821417"/>
            <a:ext cx="4800600" cy="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696200" y="5029200"/>
            <a:ext cx="0" cy="792217"/>
          </a:xfrm>
          <a:prstGeom prst="line">
            <a:avLst/>
          </a:prstGeom>
          <a:ln w="3810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333500" y="4800600"/>
            <a:ext cx="0" cy="716017"/>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057400" y="4800600"/>
            <a:ext cx="0" cy="716017"/>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371600" y="3124200"/>
            <a:ext cx="0" cy="106680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057400" y="3124200"/>
            <a:ext cx="0" cy="106680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438400" y="2895600"/>
            <a:ext cx="1447800" cy="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0" idx="3"/>
          </p:cNvCxnSpPr>
          <p:nvPr/>
        </p:nvCxnSpPr>
        <p:spPr>
          <a:xfrm>
            <a:off x="5943600" y="2743200"/>
            <a:ext cx="685800" cy="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2438400" y="2667000"/>
            <a:ext cx="1447800" cy="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7"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496" y="609600"/>
            <a:ext cx="1019459" cy="91440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a:xfrm>
            <a:off x="304800" y="1533196"/>
            <a:ext cx="2133600" cy="5334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latin typeface="Adani Regular" panose="02000503000000020004" pitchFamily="2" charset="0"/>
              </a:rPr>
              <a:t>SCADA</a:t>
            </a:r>
            <a:endParaRPr lang="en-IN" b="1" dirty="0">
              <a:solidFill>
                <a:schemeClr val="bg2">
                  <a:lumMod val="25000"/>
                </a:schemeClr>
              </a:solidFill>
              <a:latin typeface="Adani Regular" panose="02000503000000020004" pitchFamily="2" charset="0"/>
            </a:endParaRPr>
          </a:p>
        </p:txBody>
      </p:sp>
      <p:sp>
        <p:nvSpPr>
          <p:cNvPr id="32" name="Rectangle 31"/>
          <p:cNvSpPr/>
          <p:nvPr/>
        </p:nvSpPr>
        <p:spPr>
          <a:xfrm>
            <a:off x="3883572" y="3467100"/>
            <a:ext cx="2133600" cy="5334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START PB</a:t>
            </a:r>
            <a:endParaRPr lang="en-IN" b="1" dirty="0">
              <a:solidFill>
                <a:schemeClr val="bg2">
                  <a:lumMod val="25000"/>
                </a:schemeClr>
              </a:solidFill>
            </a:endParaRPr>
          </a:p>
        </p:txBody>
      </p:sp>
      <p:cxnSp>
        <p:nvCxnSpPr>
          <p:cNvPr id="33" name="Straight Arrow Connector 32"/>
          <p:cNvCxnSpPr/>
          <p:nvPr/>
        </p:nvCxnSpPr>
        <p:spPr>
          <a:xfrm flipV="1">
            <a:off x="2362200" y="3124200"/>
            <a:ext cx="0" cy="60960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32" idx="1"/>
          </p:cNvCxnSpPr>
          <p:nvPr/>
        </p:nvCxnSpPr>
        <p:spPr>
          <a:xfrm>
            <a:off x="2362200" y="3733800"/>
            <a:ext cx="1521372" cy="0"/>
          </a:xfrm>
          <a:prstGeom prst="line">
            <a:avLst/>
          </a:prstGeom>
          <a:ln w="317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1" idx="0"/>
          </p:cNvCxnSpPr>
          <p:nvPr/>
        </p:nvCxnSpPr>
        <p:spPr>
          <a:xfrm>
            <a:off x="1371600" y="2066596"/>
            <a:ext cx="0" cy="371804"/>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052145" y="2019300"/>
            <a:ext cx="5255" cy="419100"/>
          </a:xfrm>
          <a:prstGeom prst="straightConnector1">
            <a:avLst/>
          </a:prstGeom>
          <a:ln w="3492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838700" y="685800"/>
            <a:ext cx="2209800" cy="762000"/>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2">
                    <a:lumMod val="25000"/>
                  </a:schemeClr>
                </a:solidFill>
              </a:rPr>
              <a:t>DISPENSER MODEL</a:t>
            </a:r>
            <a:endParaRPr lang="en-IN" b="1" dirty="0">
              <a:solidFill>
                <a:schemeClr val="bg2">
                  <a:lumMod val="25000"/>
                </a:schemeClr>
              </a:solidFill>
            </a:endParaRPr>
          </a:p>
        </p:txBody>
      </p:sp>
      <p:sp>
        <p:nvSpPr>
          <p:cNvPr id="15" name="Footer Placeholder 14"/>
          <p:cNvSpPr>
            <a:spLocks noGrp="1"/>
          </p:cNvSpPr>
          <p:nvPr>
            <p:ph type="ftr" sz="quarter" idx="11"/>
          </p:nvPr>
        </p:nvSpPr>
        <p:spPr/>
        <p:txBody>
          <a:bodyPr/>
          <a:lstStyle/>
          <a:p>
            <a:r>
              <a:rPr lang="en-US" smtClean="0"/>
              <a:t>SMART DISPENSER</a:t>
            </a:r>
            <a:endParaRPr lang="en-US" dirty="0"/>
          </a:p>
        </p:txBody>
      </p:sp>
    </p:spTree>
    <p:custDataLst>
      <p:tags r:id="rId1"/>
    </p:custDataLst>
    <p:extLst>
      <p:ext uri="{BB962C8B-B14F-4D97-AF65-F5344CB8AC3E}">
        <p14:creationId xmlns:p14="http://schemas.microsoft.com/office/powerpoint/2010/main" val="699485830"/>
      </p:ext>
    </p:extLst>
  </p:cSld>
  <p:clrMapOvr>
    <a:masterClrMapping/>
  </p:clrMapOvr>
  <mc:AlternateContent xmlns:mc="http://schemas.openxmlformats.org/markup-compatibility/2006" xmlns:p14="http://schemas.microsoft.com/office/powerpoint/2010/main">
    <mc:Choice Requires="p14">
      <p:transition spd="slow" p14:dur="2000" advTm="32137"/>
    </mc:Choice>
    <mc:Fallback xmlns="">
      <p:transition spd="slow" advTm="3213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68910068"/>
              </p:ext>
            </p:extLst>
          </p:nvPr>
        </p:nvGraphicFramePr>
        <p:xfrm>
          <a:off x="228600" y="533401"/>
          <a:ext cx="8812212" cy="5093233"/>
        </p:xfrm>
        <a:graphic>
          <a:graphicData uri="http://schemas.openxmlformats.org/drawingml/2006/table">
            <a:tbl>
              <a:tblPr firstRow="1" bandRow="1">
                <a:tableStyleId>{5C22544A-7EE6-4342-B048-85BDC9FD1C3A}</a:tableStyleId>
              </a:tblPr>
              <a:tblGrid>
                <a:gridCol w="2716648"/>
                <a:gridCol w="2666564"/>
                <a:gridCol w="3429000"/>
              </a:tblGrid>
              <a:tr h="482508">
                <a:tc>
                  <a:txBody>
                    <a:bodyPr/>
                    <a:lstStyle/>
                    <a:p>
                      <a:pPr algn="ctr"/>
                      <a:r>
                        <a:rPr lang="en-US" dirty="0" smtClean="0"/>
                        <a:t>Description</a:t>
                      </a:r>
                      <a:endParaRPr lang="en-IN"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smtClean="0"/>
                        <a:t>Smart CNG</a:t>
                      </a:r>
                      <a:r>
                        <a:rPr lang="en-US" baseline="0" dirty="0" smtClean="0"/>
                        <a:t> Dispenser</a:t>
                      </a:r>
                      <a:endParaRPr lang="en-IN"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smtClean="0"/>
                        <a:t>Conventional</a:t>
                      </a:r>
                      <a:r>
                        <a:rPr lang="en-US" baseline="0" dirty="0" smtClean="0"/>
                        <a:t> CNG Dispenser</a:t>
                      </a:r>
                      <a:endParaRPr lang="en-IN"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621063">
                <a:tc>
                  <a:txBody>
                    <a:bodyPr/>
                    <a:lstStyle/>
                    <a:p>
                      <a:pPr algn="ctr"/>
                      <a:r>
                        <a:rPr lang="en-US" dirty="0" smtClean="0"/>
                        <a:t>Unit</a:t>
                      </a:r>
                      <a:r>
                        <a:rPr lang="en-US" baseline="0" dirty="0" smtClean="0"/>
                        <a:t> Cost</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IN" dirty="0" smtClean="0"/>
                        <a:t>Overall 30 to</a:t>
                      </a:r>
                      <a:r>
                        <a:rPr lang="en-IN" baseline="0" dirty="0" smtClean="0"/>
                        <a:t> 40%</a:t>
                      </a:r>
                      <a:r>
                        <a:rPr lang="en-IN" dirty="0" smtClean="0"/>
                        <a:t> cost can be saved </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673173">
                <a:tc>
                  <a:txBody>
                    <a:bodyPr/>
                    <a:lstStyle/>
                    <a:p>
                      <a:pPr algn="ctr"/>
                      <a:r>
                        <a:rPr lang="en-US" dirty="0" smtClean="0"/>
                        <a:t>Cost</a:t>
                      </a:r>
                      <a:r>
                        <a:rPr lang="en-US" baseline="0" dirty="0" smtClean="0"/>
                        <a:t> of SCADA Connectivity</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Max.</a:t>
                      </a:r>
                      <a:r>
                        <a:rPr lang="en-US" baseline="0" dirty="0" smtClean="0"/>
                        <a:t> Up to 2 lakhs</a:t>
                      </a:r>
                    </a:p>
                    <a:p>
                      <a:pPr algn="ctr"/>
                      <a:r>
                        <a:rPr lang="en-US" baseline="0" dirty="0" smtClean="0"/>
                        <a:t>For entire station</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baseline="0" dirty="0" smtClean="0"/>
                        <a:t>3 Lakhs for entire station</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US" dirty="0" smtClean="0"/>
                        <a:t>Power Consumption</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Minimum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Maximum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US" dirty="0" smtClean="0"/>
                        <a:t>Operational Cost</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Minimum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Maximum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US" dirty="0" smtClean="0"/>
                        <a:t>Operational</a:t>
                      </a:r>
                      <a:r>
                        <a:rPr lang="en-US" baseline="0" dirty="0" smtClean="0"/>
                        <a:t> Loss</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Minimum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Maximum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IN" dirty="0" smtClean="0"/>
                        <a:t>Operational Safety</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IN" dirty="0" smtClean="0"/>
                        <a:t>High</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IN" dirty="0" smtClean="0"/>
                        <a:t>Minimum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US" dirty="0" smtClean="0"/>
                        <a:t>Maintenance</a:t>
                      </a:r>
                      <a:r>
                        <a:rPr lang="en-US" baseline="0" dirty="0" smtClean="0"/>
                        <a:t> Cost</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Minimum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Maximum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US" baseline="0" dirty="0" smtClean="0"/>
                        <a:t>Equipment Breakdown</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Minimum</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Frequent</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US" dirty="0" smtClean="0"/>
                        <a:t>Equipment Efficiency</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High</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dirty="0" smtClean="0"/>
                        <a:t>Low</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r h="412184">
                <a:tc>
                  <a:txBody>
                    <a:bodyPr/>
                    <a:lstStyle/>
                    <a:p>
                      <a:pPr algn="ctr"/>
                      <a:r>
                        <a:rPr lang="en-IN" dirty="0" smtClean="0"/>
                        <a:t>Space</a:t>
                      </a:r>
                      <a:r>
                        <a:rPr lang="en-IN" baseline="0" dirty="0" smtClean="0"/>
                        <a:t> requirement</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IN" dirty="0" smtClean="0"/>
                        <a:t>Low</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IN" dirty="0" smtClean="0"/>
                        <a:t>High</a:t>
                      </a:r>
                      <a:endParaRPr lang="en-IN"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r>
            </a:tbl>
          </a:graphicData>
        </a:graphic>
      </p:graphicFrame>
      <p:sp>
        <p:nvSpPr>
          <p:cNvPr id="6" name="Slide Number Placeholder 5"/>
          <p:cNvSpPr>
            <a:spLocks noGrp="1"/>
          </p:cNvSpPr>
          <p:nvPr>
            <p:ph type="sldNum" sz="quarter" idx="12"/>
          </p:nvPr>
        </p:nvSpPr>
        <p:spPr/>
        <p:txBody>
          <a:bodyPr/>
          <a:lstStyle/>
          <a:p>
            <a:fld id="{FAB7679E-5F48-44D1-BB9C-A68AB66EB289}" type="slidenum">
              <a:rPr lang="en-GB" smtClean="0"/>
              <a:pPr/>
              <a:t>15</a:t>
            </a:fld>
            <a:endParaRPr lang="en-GB" dirty="0"/>
          </a:p>
        </p:txBody>
      </p:sp>
      <p:sp>
        <p:nvSpPr>
          <p:cNvPr id="5" name="Title 1"/>
          <p:cNvSpPr>
            <a:spLocks noGrp="1"/>
          </p:cNvSpPr>
          <p:nvPr>
            <p:ph type="title"/>
          </p:nvPr>
        </p:nvSpPr>
        <p:spPr>
          <a:xfrm>
            <a:off x="250825" y="115888"/>
            <a:ext cx="8785225" cy="504825"/>
          </a:xfrm>
        </p:spPr>
        <p:txBody>
          <a:bodyPr>
            <a:normAutofit/>
          </a:bodyPr>
          <a:lstStyle/>
          <a:p>
            <a:pPr algn="ctr"/>
            <a:r>
              <a:rPr lang="en-US" b="1" dirty="0" smtClean="0"/>
              <a:t>Perusal of Cost</a:t>
            </a:r>
            <a:endParaRPr lang="en-US" b="1" dirty="0"/>
          </a:p>
        </p:txBody>
      </p:sp>
    </p:spTree>
    <p:extLst>
      <p:ext uri="{BB962C8B-B14F-4D97-AF65-F5344CB8AC3E}">
        <p14:creationId xmlns:p14="http://schemas.microsoft.com/office/powerpoint/2010/main" val="935531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rkovval\Desktop\adani_logo page.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510" y="116632"/>
            <a:ext cx="8462962" cy="550984"/>
          </a:xfrm>
        </p:spPr>
        <p:txBody>
          <a:bodyPr>
            <a:normAutofit/>
          </a:bodyPr>
          <a:lstStyle/>
          <a:p>
            <a:pPr algn="ctr"/>
            <a:r>
              <a:rPr lang="en-IN" b="1" dirty="0" smtClean="0">
                <a:latin typeface="Adani Bold" panose="02000503000000020004" pitchFamily="2" charset="0"/>
              </a:rPr>
              <a:t>A Dispenser To A SMART Dispenser</a:t>
            </a:r>
            <a:endParaRPr lang="en-IN" b="1" dirty="0">
              <a:latin typeface="Adani Bold" panose="02000503000000020004" pitchFamily="2" charset="0"/>
            </a:endParaRPr>
          </a:p>
        </p:txBody>
      </p:sp>
      <p:sp>
        <p:nvSpPr>
          <p:cNvPr id="5" name="TextBox 4"/>
          <p:cNvSpPr txBox="1"/>
          <p:nvPr/>
        </p:nvSpPr>
        <p:spPr>
          <a:xfrm>
            <a:off x="901419" y="1699389"/>
            <a:ext cx="1479444" cy="369332"/>
          </a:xfrm>
          <a:prstGeom prst="rect">
            <a:avLst/>
          </a:prstGeom>
          <a:noFill/>
        </p:spPr>
        <p:txBody>
          <a:bodyPr wrap="none" rtlCol="0">
            <a:spAutoFit/>
          </a:bodyPr>
          <a:lstStyle/>
          <a:p>
            <a:r>
              <a:rPr lang="en-IN" b="1" dirty="0" smtClean="0">
                <a:solidFill>
                  <a:srgbClr val="FF33CC"/>
                </a:solidFill>
              </a:rPr>
              <a:t>Automation</a:t>
            </a:r>
            <a:endParaRPr lang="en-IN" b="1" dirty="0">
              <a:solidFill>
                <a:srgbClr val="FF33CC"/>
              </a:solidFill>
            </a:endParaRPr>
          </a:p>
        </p:txBody>
      </p:sp>
      <p:sp>
        <p:nvSpPr>
          <p:cNvPr id="7" name="TextBox 6"/>
          <p:cNvSpPr txBox="1"/>
          <p:nvPr/>
        </p:nvSpPr>
        <p:spPr>
          <a:xfrm>
            <a:off x="6733782" y="1488535"/>
            <a:ext cx="1541256" cy="646331"/>
          </a:xfrm>
          <a:prstGeom prst="rect">
            <a:avLst/>
          </a:prstGeom>
          <a:noFill/>
        </p:spPr>
        <p:txBody>
          <a:bodyPr wrap="none" rtlCol="0">
            <a:spAutoFit/>
          </a:bodyPr>
          <a:lstStyle/>
          <a:p>
            <a:r>
              <a:rPr lang="en-IN" b="1" dirty="0" smtClean="0">
                <a:solidFill>
                  <a:srgbClr val="FF33CC"/>
                </a:solidFill>
              </a:rPr>
              <a:t>Customized </a:t>
            </a:r>
          </a:p>
          <a:p>
            <a:r>
              <a:rPr lang="en-IN" b="1" dirty="0" smtClean="0">
                <a:solidFill>
                  <a:srgbClr val="FF33CC"/>
                </a:solidFill>
              </a:rPr>
              <a:t>Design</a:t>
            </a:r>
            <a:endParaRPr lang="en-IN" b="1" dirty="0">
              <a:solidFill>
                <a:srgbClr val="FF33CC"/>
              </a:solidFill>
            </a:endParaRPr>
          </a:p>
        </p:txBody>
      </p:sp>
      <p:sp>
        <p:nvSpPr>
          <p:cNvPr id="8" name="TextBox 7"/>
          <p:cNvSpPr txBox="1"/>
          <p:nvPr/>
        </p:nvSpPr>
        <p:spPr>
          <a:xfrm>
            <a:off x="4050586" y="692696"/>
            <a:ext cx="1241494" cy="369332"/>
          </a:xfrm>
          <a:prstGeom prst="rect">
            <a:avLst/>
          </a:prstGeom>
          <a:noFill/>
        </p:spPr>
        <p:txBody>
          <a:bodyPr wrap="none" rtlCol="0">
            <a:spAutoFit/>
          </a:bodyPr>
          <a:lstStyle/>
          <a:p>
            <a:r>
              <a:rPr lang="en-IN" b="1" dirty="0">
                <a:solidFill>
                  <a:srgbClr val="FF0000"/>
                </a:solidFill>
              </a:rPr>
              <a:t>Customer</a:t>
            </a:r>
          </a:p>
        </p:txBody>
      </p:sp>
      <p:sp>
        <p:nvSpPr>
          <p:cNvPr id="9" name="TextBox 8"/>
          <p:cNvSpPr txBox="1"/>
          <p:nvPr/>
        </p:nvSpPr>
        <p:spPr>
          <a:xfrm>
            <a:off x="7164238" y="4869160"/>
            <a:ext cx="1405513" cy="369332"/>
          </a:xfrm>
          <a:prstGeom prst="rect">
            <a:avLst/>
          </a:prstGeom>
          <a:noFill/>
        </p:spPr>
        <p:txBody>
          <a:bodyPr wrap="none" rtlCol="0">
            <a:spAutoFit/>
          </a:bodyPr>
          <a:lstStyle/>
          <a:p>
            <a:pPr algn="ctr"/>
            <a:r>
              <a:rPr lang="en-IN" b="1" dirty="0" smtClean="0">
                <a:solidFill>
                  <a:srgbClr val="FF0000"/>
                </a:solidFill>
              </a:rPr>
              <a:t>CGD Entity</a:t>
            </a:r>
            <a:endParaRPr lang="en-IN" b="1" dirty="0">
              <a:solidFill>
                <a:srgbClr val="FF0000"/>
              </a:solidFill>
            </a:endParaRPr>
          </a:p>
        </p:txBody>
      </p:sp>
      <p:sp>
        <p:nvSpPr>
          <p:cNvPr id="10" name="TextBox 9"/>
          <p:cNvSpPr txBox="1"/>
          <p:nvPr/>
        </p:nvSpPr>
        <p:spPr>
          <a:xfrm>
            <a:off x="935578" y="4869160"/>
            <a:ext cx="1814856" cy="369332"/>
          </a:xfrm>
          <a:prstGeom prst="rect">
            <a:avLst/>
          </a:prstGeom>
          <a:noFill/>
        </p:spPr>
        <p:txBody>
          <a:bodyPr wrap="none" rtlCol="0">
            <a:spAutoFit/>
          </a:bodyPr>
          <a:lstStyle/>
          <a:p>
            <a:r>
              <a:rPr lang="en-IN" b="1" dirty="0" smtClean="0">
                <a:solidFill>
                  <a:srgbClr val="FF0000"/>
                </a:solidFill>
              </a:rPr>
              <a:t>Filler/Operator</a:t>
            </a:r>
            <a:endParaRPr lang="en-IN" b="1" dirty="0">
              <a:solidFill>
                <a:srgbClr val="FF0000"/>
              </a:solidFill>
            </a:endParaRPr>
          </a:p>
        </p:txBody>
      </p:sp>
      <p:cxnSp>
        <p:nvCxnSpPr>
          <p:cNvPr id="12" name="Straight Connector 11"/>
          <p:cNvCxnSpPr>
            <a:stCxn id="8" idx="2"/>
          </p:cNvCxnSpPr>
          <p:nvPr/>
        </p:nvCxnSpPr>
        <p:spPr>
          <a:xfrm flipH="1">
            <a:off x="1834310" y="1062028"/>
            <a:ext cx="2837023" cy="3807132"/>
          </a:xfrm>
          <a:prstGeom prst="line">
            <a:avLst/>
          </a:prstGeom>
          <a:ln w="476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2"/>
          </p:cNvCxnSpPr>
          <p:nvPr/>
        </p:nvCxnSpPr>
        <p:spPr>
          <a:xfrm>
            <a:off x="4671333" y="1062028"/>
            <a:ext cx="2780987" cy="3799985"/>
          </a:xfrm>
          <a:prstGeom prst="line">
            <a:avLst/>
          </a:prstGeom>
          <a:ln w="476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34310" y="4869160"/>
            <a:ext cx="5618010" cy="0"/>
          </a:xfrm>
          <a:prstGeom prst="line">
            <a:avLst/>
          </a:prstGeom>
          <a:ln w="4762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753478" y="2145378"/>
            <a:ext cx="2428837" cy="356869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904011" y="2090007"/>
            <a:ext cx="2849467" cy="3624067"/>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04011" y="2100802"/>
            <a:ext cx="5278304" cy="32798"/>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919557" y="2667000"/>
            <a:ext cx="1343766" cy="830997"/>
          </a:xfrm>
          <a:prstGeom prst="rect">
            <a:avLst/>
          </a:prstGeom>
          <a:noFill/>
        </p:spPr>
        <p:txBody>
          <a:bodyPr wrap="none" rtlCol="0">
            <a:spAutoFit/>
          </a:bodyPr>
          <a:lstStyle/>
          <a:p>
            <a:pPr algn="ctr"/>
            <a:r>
              <a:rPr lang="en-IN" sz="1600" b="1" dirty="0" smtClean="0">
                <a:solidFill>
                  <a:srgbClr val="000000"/>
                </a:solidFill>
              </a:rPr>
              <a:t>User</a:t>
            </a:r>
          </a:p>
          <a:p>
            <a:pPr algn="ctr"/>
            <a:r>
              <a:rPr lang="en-IN" sz="1600" b="1" dirty="0" smtClean="0">
                <a:solidFill>
                  <a:srgbClr val="000000"/>
                </a:solidFill>
              </a:rPr>
              <a:t>Perspective</a:t>
            </a:r>
            <a:endParaRPr lang="en-IN" sz="1600" b="1" dirty="0">
              <a:solidFill>
                <a:srgbClr val="000000"/>
              </a:solidFill>
            </a:endParaRPr>
          </a:p>
          <a:p>
            <a:pPr algn="ctr"/>
            <a:endParaRPr lang="en-IN" sz="1600" b="1" dirty="0">
              <a:solidFill>
                <a:srgbClr val="000000"/>
              </a:solidFill>
            </a:endParaRPr>
          </a:p>
        </p:txBody>
      </p:sp>
      <p:sp>
        <p:nvSpPr>
          <p:cNvPr id="41" name="TextBox 40"/>
          <p:cNvSpPr txBox="1"/>
          <p:nvPr/>
        </p:nvSpPr>
        <p:spPr>
          <a:xfrm>
            <a:off x="3886200" y="5758934"/>
            <a:ext cx="1940596" cy="369332"/>
          </a:xfrm>
          <a:prstGeom prst="rect">
            <a:avLst/>
          </a:prstGeom>
          <a:noFill/>
        </p:spPr>
        <p:txBody>
          <a:bodyPr wrap="none" rtlCol="0">
            <a:spAutoFit/>
          </a:bodyPr>
          <a:lstStyle/>
          <a:p>
            <a:r>
              <a:rPr lang="en-IN" b="1" dirty="0" smtClean="0">
                <a:solidFill>
                  <a:srgbClr val="FF33CC"/>
                </a:solidFill>
              </a:rPr>
              <a:t>Standardisation</a:t>
            </a:r>
            <a:endParaRPr lang="en-IN" b="1" dirty="0">
              <a:solidFill>
                <a:srgbClr val="FF33CC"/>
              </a:solidFill>
            </a:endParaRPr>
          </a:p>
        </p:txBody>
      </p:sp>
      <p:sp>
        <p:nvSpPr>
          <p:cNvPr id="42" name="TextBox 41"/>
          <p:cNvSpPr txBox="1"/>
          <p:nvPr/>
        </p:nvSpPr>
        <p:spPr>
          <a:xfrm>
            <a:off x="6705600" y="2590800"/>
            <a:ext cx="2440796" cy="1015663"/>
          </a:xfrm>
          <a:prstGeom prst="rect">
            <a:avLst/>
          </a:prstGeom>
          <a:noFill/>
        </p:spPr>
        <p:txBody>
          <a:bodyPr wrap="none" rtlCol="0">
            <a:spAutoFit/>
          </a:bodyPr>
          <a:lstStyle/>
          <a:p>
            <a:r>
              <a:rPr lang="en-IN" b="1" dirty="0" smtClean="0">
                <a:solidFill>
                  <a:srgbClr val="0070C0"/>
                </a:solidFill>
              </a:rPr>
              <a:t>  Smart Dispenser</a:t>
            </a:r>
          </a:p>
          <a:p>
            <a:pPr marL="285750" indent="-285750">
              <a:buFont typeface="Wingdings" panose="05000000000000000000" pitchFamily="2" charset="2"/>
              <a:buChar char="Ø"/>
            </a:pPr>
            <a:r>
              <a:rPr lang="en-IN" sz="1400" b="1" dirty="0" smtClean="0">
                <a:solidFill>
                  <a:srgbClr val="0070C0"/>
                </a:solidFill>
              </a:rPr>
              <a:t>Accuracy</a:t>
            </a:r>
          </a:p>
          <a:p>
            <a:pPr marL="285750" indent="-285750">
              <a:buFont typeface="Wingdings" panose="05000000000000000000" pitchFamily="2" charset="2"/>
              <a:buChar char="Ø"/>
            </a:pPr>
            <a:r>
              <a:rPr lang="en-IN" sz="1400" b="1" dirty="0" smtClean="0">
                <a:solidFill>
                  <a:srgbClr val="0070C0"/>
                </a:solidFill>
              </a:rPr>
              <a:t>POS Facilitations</a:t>
            </a:r>
          </a:p>
          <a:p>
            <a:pPr marL="285750" indent="-285750">
              <a:buFont typeface="Wingdings" panose="05000000000000000000" pitchFamily="2" charset="2"/>
              <a:buChar char="Ø"/>
            </a:pPr>
            <a:r>
              <a:rPr lang="en-IN" sz="1400" b="1" dirty="0" smtClean="0">
                <a:solidFill>
                  <a:srgbClr val="0070C0"/>
                </a:solidFill>
              </a:rPr>
              <a:t>Ease of doing business</a:t>
            </a:r>
            <a:endParaRPr lang="en-IN" sz="1400" b="1" dirty="0">
              <a:solidFill>
                <a:srgbClr val="0070C0"/>
              </a:solidFill>
            </a:endParaRPr>
          </a:p>
        </p:txBody>
      </p:sp>
      <p:sp>
        <p:nvSpPr>
          <p:cNvPr id="43" name="TextBox 42"/>
          <p:cNvSpPr txBox="1"/>
          <p:nvPr/>
        </p:nvSpPr>
        <p:spPr>
          <a:xfrm>
            <a:off x="-76200" y="2590800"/>
            <a:ext cx="2817966" cy="1015663"/>
          </a:xfrm>
          <a:prstGeom prst="rect">
            <a:avLst/>
          </a:prstGeom>
          <a:noFill/>
        </p:spPr>
        <p:txBody>
          <a:bodyPr wrap="square" rtlCol="0">
            <a:spAutoFit/>
          </a:bodyPr>
          <a:lstStyle/>
          <a:p>
            <a:r>
              <a:rPr lang="en-IN" b="1" dirty="0" smtClean="0">
                <a:solidFill>
                  <a:srgbClr val="0070C0"/>
                </a:solidFill>
              </a:rPr>
              <a:t>Conventional </a:t>
            </a:r>
            <a:r>
              <a:rPr lang="en-IN" sz="1700" b="1" dirty="0" smtClean="0">
                <a:solidFill>
                  <a:srgbClr val="0070C0"/>
                </a:solidFill>
              </a:rPr>
              <a:t>Dispenser</a:t>
            </a:r>
          </a:p>
          <a:p>
            <a:pPr marL="285750" indent="-285750">
              <a:buFont typeface="Wingdings" panose="05000000000000000000" pitchFamily="2" charset="2"/>
              <a:buChar char="Ø"/>
            </a:pPr>
            <a:r>
              <a:rPr lang="en-IN" sz="1400" b="1" dirty="0" smtClean="0">
                <a:solidFill>
                  <a:srgbClr val="0070C0"/>
                </a:solidFill>
              </a:rPr>
              <a:t>Pressure</a:t>
            </a:r>
          </a:p>
          <a:p>
            <a:pPr marL="285750" indent="-285750">
              <a:buFont typeface="Wingdings" panose="05000000000000000000" pitchFamily="2" charset="2"/>
              <a:buChar char="Ø"/>
            </a:pPr>
            <a:r>
              <a:rPr lang="en-IN" sz="1400" b="1" dirty="0" smtClean="0">
                <a:solidFill>
                  <a:srgbClr val="0070C0"/>
                </a:solidFill>
              </a:rPr>
              <a:t>Accuracy</a:t>
            </a:r>
          </a:p>
          <a:p>
            <a:pPr marL="285750" indent="-285750">
              <a:buFont typeface="Wingdings" panose="05000000000000000000" pitchFamily="2" charset="2"/>
              <a:buChar char="Ø"/>
            </a:pPr>
            <a:r>
              <a:rPr lang="en-IN" sz="1400" b="1" dirty="0" smtClean="0">
                <a:solidFill>
                  <a:srgbClr val="0070C0"/>
                </a:solidFill>
              </a:rPr>
              <a:t>Statutory Compliance</a:t>
            </a:r>
            <a:endParaRPr lang="en-IN" sz="1400" b="1" dirty="0">
              <a:solidFill>
                <a:srgbClr val="0070C0"/>
              </a:solidFill>
            </a:endParaRPr>
          </a:p>
        </p:txBody>
      </p:sp>
      <p:cxnSp>
        <p:nvCxnSpPr>
          <p:cNvPr id="13" name="Straight Arrow Connector 12"/>
          <p:cNvCxnSpPr/>
          <p:nvPr/>
        </p:nvCxnSpPr>
        <p:spPr>
          <a:xfrm>
            <a:off x="2380863" y="3352800"/>
            <a:ext cx="4535275" cy="0"/>
          </a:xfrm>
          <a:prstGeom prst="straightConnector1">
            <a:avLst/>
          </a:prstGeom>
          <a:ln w="47625">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4" name="Footer Placeholder 23"/>
          <p:cNvSpPr>
            <a:spLocks noGrp="1"/>
          </p:cNvSpPr>
          <p:nvPr>
            <p:ph type="ftr" sz="quarter" idx="11"/>
          </p:nvPr>
        </p:nvSpPr>
        <p:spPr/>
        <p:txBody>
          <a:bodyPr/>
          <a:lstStyle/>
          <a:p>
            <a:r>
              <a:rPr lang="en-US" smtClean="0"/>
              <a:t>SMART DISPENSER</a:t>
            </a:r>
            <a:endParaRPr lang="en-US" dirty="0"/>
          </a:p>
        </p:txBody>
      </p:sp>
      <p:sp>
        <p:nvSpPr>
          <p:cNvPr id="21" name="TextBox 20"/>
          <p:cNvSpPr txBox="1"/>
          <p:nvPr/>
        </p:nvSpPr>
        <p:spPr>
          <a:xfrm>
            <a:off x="-76200" y="3593068"/>
            <a:ext cx="2319994" cy="338554"/>
          </a:xfrm>
          <a:prstGeom prst="rect">
            <a:avLst/>
          </a:prstGeom>
          <a:noFill/>
        </p:spPr>
        <p:txBody>
          <a:bodyPr wrap="none" rtlCol="0">
            <a:spAutoFit/>
          </a:bodyPr>
          <a:lstStyle/>
          <a:p>
            <a:r>
              <a:rPr lang="en-IN" sz="1600" b="1" dirty="0" smtClean="0">
                <a:solidFill>
                  <a:srgbClr val="8E278F"/>
                </a:solidFill>
              </a:rPr>
              <a:t>Raw CNG Perspective</a:t>
            </a:r>
            <a:endParaRPr lang="en-IN" sz="1600" b="1" dirty="0">
              <a:solidFill>
                <a:srgbClr val="8E278F"/>
              </a:solidFill>
            </a:endParaRPr>
          </a:p>
        </p:txBody>
      </p:sp>
      <p:sp>
        <p:nvSpPr>
          <p:cNvPr id="23" name="TextBox 22"/>
          <p:cNvSpPr txBox="1"/>
          <p:nvPr/>
        </p:nvSpPr>
        <p:spPr>
          <a:xfrm>
            <a:off x="6553200" y="3505200"/>
            <a:ext cx="2638094" cy="338554"/>
          </a:xfrm>
          <a:prstGeom prst="rect">
            <a:avLst/>
          </a:prstGeom>
          <a:noFill/>
        </p:spPr>
        <p:txBody>
          <a:bodyPr wrap="none" rtlCol="0">
            <a:spAutoFit/>
          </a:bodyPr>
          <a:lstStyle/>
          <a:p>
            <a:r>
              <a:rPr lang="en-IN" sz="1600" b="1" dirty="0" smtClean="0">
                <a:solidFill>
                  <a:srgbClr val="8E278F"/>
                </a:solidFill>
              </a:rPr>
              <a:t>Value Added Perspective</a:t>
            </a:r>
            <a:endParaRPr lang="en-IN" sz="1600" b="1" dirty="0">
              <a:solidFill>
                <a:srgbClr val="8E278F"/>
              </a:solidFill>
            </a:endParaRPr>
          </a:p>
        </p:txBody>
      </p:sp>
    </p:spTree>
    <p:extLst>
      <p:ext uri="{BB962C8B-B14F-4D97-AF65-F5344CB8AC3E}">
        <p14:creationId xmlns:p14="http://schemas.microsoft.com/office/powerpoint/2010/main" val="2648037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User Experience And Expectations From CNG Dispensers</a:t>
            </a:r>
            <a:endParaRPr lang="en-US" b="1" dirty="0"/>
          </a:p>
        </p:txBody>
      </p:sp>
      <p:sp>
        <p:nvSpPr>
          <p:cNvPr id="3" name="Content Placeholder 2"/>
          <p:cNvSpPr>
            <a:spLocks noGrp="1"/>
          </p:cNvSpPr>
          <p:nvPr>
            <p:ph idx="1"/>
          </p:nvPr>
        </p:nvSpPr>
        <p:spPr/>
        <p:txBody>
          <a:bodyPr/>
          <a:lstStyle/>
          <a:p>
            <a:r>
              <a:rPr lang="en-US" b="1" dirty="0" smtClean="0">
                <a:latin typeface="Adani Regular" panose="02000503000000020004" pitchFamily="2" charset="0"/>
              </a:rPr>
              <a:t>CNG Dispenser:</a:t>
            </a:r>
          </a:p>
          <a:p>
            <a:r>
              <a:rPr lang="en-US" dirty="0">
                <a:latin typeface="Adani Regular" panose="02000503000000020004" pitchFamily="2" charset="0"/>
              </a:rPr>
              <a:t>A </a:t>
            </a:r>
            <a:r>
              <a:rPr lang="en-US" dirty="0" smtClean="0">
                <a:latin typeface="Adani Regular" panose="02000503000000020004" pitchFamily="2" charset="0"/>
              </a:rPr>
              <a:t>CNG </a:t>
            </a:r>
            <a:r>
              <a:rPr lang="en-US" dirty="0">
                <a:latin typeface="Adani Regular" panose="02000503000000020004" pitchFamily="2" charset="0"/>
              </a:rPr>
              <a:t>dispenser is a machine at a </a:t>
            </a:r>
            <a:r>
              <a:rPr lang="en-US" dirty="0" smtClean="0">
                <a:latin typeface="Adani Regular" panose="02000503000000020004" pitchFamily="2" charset="0"/>
              </a:rPr>
              <a:t>CNG filling station</a:t>
            </a:r>
            <a:r>
              <a:rPr lang="en-US" dirty="0">
                <a:latin typeface="Adani Regular" panose="02000503000000020004" pitchFamily="2" charset="0"/>
              </a:rPr>
              <a:t> that is used to </a:t>
            </a:r>
            <a:r>
              <a:rPr lang="en-US" dirty="0" smtClean="0">
                <a:latin typeface="Adani Regular" panose="02000503000000020004" pitchFamily="2" charset="0"/>
              </a:rPr>
              <a:t>refuel</a:t>
            </a:r>
            <a:r>
              <a:rPr lang="en-US" dirty="0">
                <a:latin typeface="Adani Regular" panose="02000503000000020004" pitchFamily="2" charset="0"/>
              </a:rPr>
              <a:t> </a:t>
            </a:r>
            <a:r>
              <a:rPr lang="en-US" dirty="0" smtClean="0">
                <a:latin typeface="Adani Regular" panose="02000503000000020004" pitchFamily="2" charset="0"/>
              </a:rPr>
              <a:t>CNG into vehicles.</a:t>
            </a:r>
          </a:p>
          <a:p>
            <a:r>
              <a:rPr lang="en-US" b="1" dirty="0" smtClean="0">
                <a:latin typeface="Adani Regular" panose="02000503000000020004" pitchFamily="2" charset="0"/>
              </a:rPr>
              <a:t>Smart CNG dispenser:</a:t>
            </a:r>
          </a:p>
          <a:p>
            <a:pPr algn="just"/>
            <a:r>
              <a:rPr lang="en-US" dirty="0" smtClean="0">
                <a:latin typeface="Adani Regular" panose="02000503000000020004" pitchFamily="2" charset="0"/>
              </a:rPr>
              <a:t>A smart CNG dispenser will be a machine that shall apply concepts of advance automation and will maximize its efficiency, support remote monitoring and emergency control resulting in complete customer satisfaction and responsive to User Perspectives.</a:t>
            </a:r>
          </a:p>
          <a:p>
            <a:endParaRPr lang="en-US" dirty="0" smtClean="0">
              <a:latin typeface="Adani Regular" panose="02000503000000020004" pitchFamily="2" charset="0"/>
            </a:endParaRPr>
          </a:p>
          <a:p>
            <a:endParaRPr lang="en-US" dirty="0">
              <a:latin typeface="Adani Regular" panose="02000503000000020004" pitchFamily="2" charset="0"/>
            </a:endParaRPr>
          </a:p>
        </p:txBody>
      </p:sp>
      <p:sp>
        <p:nvSpPr>
          <p:cNvPr id="7" name="Footer Placeholder 6"/>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187406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Need Of The Hour: SMART DISPENSER</a:t>
            </a:r>
            <a:endParaRPr lang="en-US" b="1" dirty="0"/>
          </a:p>
        </p:txBody>
      </p:sp>
      <p:sp>
        <p:nvSpPr>
          <p:cNvPr id="3" name="Content Placeholder 2"/>
          <p:cNvSpPr>
            <a:spLocks noGrp="1"/>
          </p:cNvSpPr>
          <p:nvPr>
            <p:ph idx="1"/>
          </p:nvPr>
        </p:nvSpPr>
        <p:spPr/>
        <p:txBody>
          <a:bodyPr>
            <a:normAutofit/>
          </a:bodyPr>
          <a:lstStyle/>
          <a:p>
            <a:pPr marL="342900" indent="-342900" algn="just">
              <a:buFont typeface="Arial" panose="020B0604020202020204" pitchFamily="34" charset="0"/>
              <a:buChar char="•"/>
            </a:pPr>
            <a:r>
              <a:rPr lang="en-US" b="1" dirty="0" smtClean="0">
                <a:latin typeface="Adani Regular" panose="02000503000000020004" pitchFamily="2" charset="0"/>
              </a:rPr>
              <a:t>SCADA Enabled</a:t>
            </a:r>
            <a:r>
              <a:rPr lang="en-US" dirty="0" smtClean="0">
                <a:latin typeface="Adani Regular" panose="02000503000000020004" pitchFamily="2" charset="0"/>
              </a:rPr>
              <a:t>: All the real time parameters of dispenser shall be monitored/controlled through SCADA</a:t>
            </a:r>
            <a:r>
              <a:rPr lang="en-US" dirty="0">
                <a:latin typeface="Adani Regular" panose="02000503000000020004" pitchFamily="2" charset="0"/>
              </a:rPr>
              <a:t>. It should be capable for transferring data over a standard </a:t>
            </a:r>
            <a:r>
              <a:rPr lang="en-US" dirty="0" smtClean="0">
                <a:latin typeface="Adani Regular" panose="02000503000000020004" pitchFamily="2" charset="0"/>
              </a:rPr>
              <a:t>protocol(Ethernet).</a:t>
            </a:r>
          </a:p>
          <a:p>
            <a:pPr marL="342900" indent="-342900" algn="just">
              <a:buFont typeface="Arial" panose="020B0604020202020204" pitchFamily="34" charset="0"/>
              <a:buChar char="•"/>
            </a:pPr>
            <a:r>
              <a:rPr lang="en-US" b="1" dirty="0" smtClean="0">
                <a:latin typeface="Adani Regular" panose="02000503000000020004" pitchFamily="2" charset="0"/>
              </a:rPr>
              <a:t>Customized Flexible Design</a:t>
            </a:r>
            <a:r>
              <a:rPr lang="en-US" dirty="0" smtClean="0">
                <a:latin typeface="Adani Regular" panose="02000503000000020004" pitchFamily="2" charset="0"/>
              </a:rPr>
              <a:t>: Make minimum  proprietary hardware/software and incorporation of essential safety features. Bought out items as per company requirements. </a:t>
            </a:r>
          </a:p>
          <a:p>
            <a:pPr marL="342900" indent="-342900" algn="just">
              <a:buFont typeface="Arial" panose="020B0604020202020204" pitchFamily="34" charset="0"/>
              <a:buChar char="•"/>
            </a:pPr>
            <a:r>
              <a:rPr lang="en-US" b="1" dirty="0" smtClean="0">
                <a:latin typeface="Adani Regular" panose="02000503000000020004" pitchFamily="2" charset="0"/>
              </a:rPr>
              <a:t>Standardization of Requirement</a:t>
            </a:r>
            <a:r>
              <a:rPr lang="en-US" dirty="0" smtClean="0">
                <a:latin typeface="Adani Regular" panose="02000503000000020004" pitchFamily="2" charset="0"/>
              </a:rPr>
              <a:t>: Dispenser design shall be as per user (customer/</a:t>
            </a:r>
            <a:r>
              <a:rPr lang="en-US" dirty="0" err="1" smtClean="0">
                <a:latin typeface="Adani Regular" panose="02000503000000020004" pitchFamily="2" charset="0"/>
              </a:rPr>
              <a:t>gasco</a:t>
            </a:r>
            <a:r>
              <a:rPr lang="en-US" dirty="0" smtClean="0">
                <a:latin typeface="Adani Regular" panose="02000503000000020004" pitchFamily="2" charset="0"/>
              </a:rPr>
              <a:t>/filler) needs/specifications.</a:t>
            </a:r>
          </a:p>
        </p:txBody>
      </p:sp>
      <p:sp>
        <p:nvSpPr>
          <p:cNvPr id="4" name="Footer Placeholder 3"/>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2759012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62962" cy="533400"/>
          </a:xfrm>
        </p:spPr>
        <p:txBody>
          <a:bodyPr/>
          <a:lstStyle/>
          <a:p>
            <a:pPr algn="ctr"/>
            <a:r>
              <a:rPr lang="en-US" b="1" dirty="0" smtClean="0"/>
              <a:t>Features </a:t>
            </a:r>
            <a:r>
              <a:rPr lang="en-US" b="1" dirty="0"/>
              <a:t>O</a:t>
            </a:r>
            <a:r>
              <a:rPr lang="en-US" b="1" dirty="0" smtClean="0"/>
              <a:t>f Smart CNG Dispenser</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1306709470"/>
              </p:ext>
            </p:extLst>
          </p:nvPr>
        </p:nvGraphicFramePr>
        <p:xfrm>
          <a:off x="304800" y="533400"/>
          <a:ext cx="8610600" cy="5562605"/>
        </p:xfrm>
        <a:graphic>
          <a:graphicData uri="http://schemas.openxmlformats.org/drawingml/2006/table">
            <a:tbl>
              <a:tblPr>
                <a:tableStyleId>{5C22544A-7EE6-4342-B048-85BDC9FD1C3A}</a:tableStyleId>
              </a:tblPr>
              <a:tblGrid>
                <a:gridCol w="762000"/>
                <a:gridCol w="4048489"/>
                <a:gridCol w="1090855"/>
                <a:gridCol w="1542399"/>
                <a:gridCol w="1166857"/>
              </a:tblGrid>
              <a:tr h="561173">
                <a:tc>
                  <a:txBody>
                    <a:bodyPr/>
                    <a:lstStyle/>
                    <a:p>
                      <a:pPr algn="ctr" fontAlgn="ctr"/>
                      <a:r>
                        <a:rPr lang="en-US" sz="1600" b="1" u="none" strike="noStrike" dirty="0">
                          <a:effectLst/>
                        </a:rPr>
                        <a:t>Sr. </a:t>
                      </a:r>
                      <a:r>
                        <a:rPr lang="en-US" sz="1600" b="1" u="none" strike="noStrike" dirty="0" smtClean="0">
                          <a:effectLst/>
                        </a:rPr>
                        <a:t>No.</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a:effectLst/>
                        </a:rPr>
                        <a:t>Features</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a:effectLst/>
                        </a:rPr>
                        <a:t>Consumer</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a:effectLst/>
                        </a:rPr>
                        <a:t>Filler/Operator</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smtClean="0">
                          <a:effectLst/>
                        </a:rPr>
                        <a:t>CGD Entity</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r>
              <a:tr h="416786">
                <a:tc>
                  <a:txBody>
                    <a:bodyPr/>
                    <a:lstStyle/>
                    <a:p>
                      <a:pPr algn="ctr" fontAlgn="ctr"/>
                      <a:r>
                        <a:rPr lang="en-US" sz="1600" b="1" u="none" strike="noStrike" dirty="0">
                          <a:effectLst/>
                        </a:rPr>
                        <a:t>1</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gridSpan="4">
                  <a:txBody>
                    <a:bodyPr/>
                    <a:lstStyle/>
                    <a:p>
                      <a:pPr algn="l" fontAlgn="b"/>
                      <a:r>
                        <a:rPr lang="en-US" sz="1600" b="1" u="none" strike="noStrike" dirty="0">
                          <a:effectLst/>
                        </a:rPr>
                        <a:t>Accuracy</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6786">
                <a:tc>
                  <a:txBody>
                    <a:bodyPr/>
                    <a:lstStyle/>
                    <a:p>
                      <a:pPr algn="ctr" fontAlgn="ctr"/>
                      <a:r>
                        <a:rPr lang="en-US" sz="1600" u="none" strike="noStrike">
                          <a:effectLst/>
                        </a:rPr>
                        <a:t>1.1</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Preset filling</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1.2</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Electronic valve</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1.3</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Digital Pressure indicator</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1.4</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Repeatability</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b="1" u="none" strike="noStrike" dirty="0">
                          <a:effectLst/>
                        </a:rPr>
                        <a:t>2</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gridSpan="4">
                  <a:txBody>
                    <a:bodyPr/>
                    <a:lstStyle/>
                    <a:p>
                      <a:pPr algn="l" fontAlgn="b"/>
                      <a:r>
                        <a:rPr lang="en-US" sz="1600" b="1" u="none" strike="noStrike" dirty="0">
                          <a:effectLst/>
                        </a:rPr>
                        <a:t>POS functionalities</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6786">
                <a:tc>
                  <a:txBody>
                    <a:bodyPr/>
                    <a:lstStyle/>
                    <a:p>
                      <a:pPr algn="ctr" fontAlgn="ctr"/>
                      <a:r>
                        <a:rPr lang="en-US" sz="1600" u="none" strike="noStrike">
                          <a:effectLst/>
                        </a:rPr>
                        <a:t>2.1</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Bill Generation</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2.2</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Card swiping feasibility</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2.3</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Local data storage</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2.4</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 Time based rate change</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l"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2.5</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Online billing through SCADA</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l"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416786">
                <a:tc>
                  <a:txBody>
                    <a:bodyPr/>
                    <a:lstStyle/>
                    <a:p>
                      <a:pPr algn="ctr" fontAlgn="ctr"/>
                      <a:r>
                        <a:rPr lang="en-US" sz="1600" u="none" strike="noStrike">
                          <a:effectLst/>
                        </a:rPr>
                        <a:t>2.6</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Customized design</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bl>
          </a:graphicData>
        </a:graphic>
      </p:graphicFrame>
      <p:sp>
        <p:nvSpPr>
          <p:cNvPr id="10" name="Footer Placeholder 9"/>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206134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34429523"/>
              </p:ext>
            </p:extLst>
          </p:nvPr>
        </p:nvGraphicFramePr>
        <p:xfrm>
          <a:off x="304799" y="76201"/>
          <a:ext cx="8610602" cy="6095996"/>
        </p:xfrm>
        <a:graphic>
          <a:graphicData uri="http://schemas.openxmlformats.org/drawingml/2006/table">
            <a:tbl>
              <a:tblPr>
                <a:tableStyleId>{5C22544A-7EE6-4342-B048-85BDC9FD1C3A}</a:tableStyleId>
              </a:tblPr>
              <a:tblGrid>
                <a:gridCol w="859717"/>
                <a:gridCol w="3949324"/>
                <a:gridCol w="1088079"/>
                <a:gridCol w="1544804"/>
                <a:gridCol w="1168678"/>
              </a:tblGrid>
              <a:tr h="358588">
                <a:tc>
                  <a:txBody>
                    <a:bodyPr/>
                    <a:lstStyle/>
                    <a:p>
                      <a:pPr algn="ctr" fontAlgn="ctr"/>
                      <a:r>
                        <a:rPr lang="en-US" sz="1600" b="1" u="none" strike="noStrike" dirty="0">
                          <a:effectLst/>
                        </a:rPr>
                        <a:t>Sr. </a:t>
                      </a:r>
                      <a:r>
                        <a:rPr lang="en-US" sz="1600" b="1" u="none" strike="noStrike" dirty="0" smtClean="0">
                          <a:effectLst/>
                        </a:rPr>
                        <a:t>No.</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a:effectLst/>
                        </a:rPr>
                        <a:t>Features</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a:effectLst/>
                        </a:rPr>
                        <a:t>Consumer</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a:effectLst/>
                        </a:rPr>
                        <a:t>Filler/Operator</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b="1" u="none" strike="noStrike" dirty="0" smtClean="0">
                          <a:effectLst/>
                        </a:rPr>
                        <a:t>CGD Entity</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r>
              <a:tr h="358588">
                <a:tc>
                  <a:txBody>
                    <a:bodyPr/>
                    <a:lstStyle/>
                    <a:p>
                      <a:pPr algn="ctr" fontAlgn="ctr"/>
                      <a:r>
                        <a:rPr lang="en-US" sz="1600" b="1" u="none" strike="noStrike" dirty="0" smtClean="0">
                          <a:effectLst/>
                        </a:rPr>
                        <a:t>3</a:t>
                      </a:r>
                      <a:endParaRPr lang="en-US" sz="1600" b="1" i="0" u="none" strike="noStrike" dirty="0">
                        <a:solidFill>
                          <a:srgbClr val="000000"/>
                        </a:solidFill>
                        <a:effectLst/>
                        <a:latin typeface="Adani Regular"/>
                      </a:endParaRPr>
                    </a:p>
                  </a:txBody>
                  <a:tcPr marL="9525" marR="9525" marT="9525" marB="0" anchor="ctr">
                    <a:solidFill>
                      <a:schemeClr val="accent6">
                        <a:lumMod val="85000"/>
                      </a:schemeClr>
                    </a:solidFill>
                  </a:tcPr>
                </a:tc>
                <a:tc gridSpan="4">
                  <a:txBody>
                    <a:bodyPr/>
                    <a:lstStyle/>
                    <a:p>
                      <a:pPr algn="l" fontAlgn="b"/>
                      <a:r>
                        <a:rPr lang="en-US" sz="1600" b="1" u="none" strike="noStrike" dirty="0">
                          <a:effectLst/>
                        </a:rPr>
                        <a:t>Ease of doing </a:t>
                      </a:r>
                      <a:r>
                        <a:rPr lang="en-US" sz="1600" b="1" u="none" strike="noStrike" dirty="0" smtClean="0">
                          <a:effectLst/>
                        </a:rPr>
                        <a:t>business</a:t>
                      </a:r>
                    </a:p>
                  </a:txBody>
                  <a:tcPr marL="9525" marR="9525" marT="9525" marB="0" anchor="ctr">
                    <a:solidFill>
                      <a:schemeClr val="accent6">
                        <a:lumMod val="85000"/>
                      </a:schemeClr>
                    </a:solidFill>
                  </a:tcPr>
                </a:tc>
                <a:tc hMerge="1">
                  <a:txBody>
                    <a:bodyPr/>
                    <a:lstStyle/>
                    <a:p>
                      <a:endParaRPr lang="en-US"/>
                    </a:p>
                  </a:txBody>
                  <a:tcPr>
                    <a:solidFill>
                      <a:schemeClr val="accent6">
                        <a:lumMod val="85000"/>
                      </a:schemeClr>
                    </a:solidFill>
                  </a:tcPr>
                </a:tc>
                <a:tc hMerge="1">
                  <a:txBody>
                    <a:bodyPr/>
                    <a:lstStyle/>
                    <a:p>
                      <a:endParaRPr lang="en-US"/>
                    </a:p>
                  </a:txBody>
                  <a:tcPr>
                    <a:solidFill>
                      <a:schemeClr val="accent6">
                        <a:lumMod val="85000"/>
                      </a:schemeClr>
                    </a:solidFill>
                  </a:tcPr>
                </a:tc>
                <a:tc hMerge="1">
                  <a:txBody>
                    <a:bodyPr/>
                    <a:lstStyle/>
                    <a:p>
                      <a:endParaRPr lang="en-US"/>
                    </a:p>
                  </a:txBody>
                  <a:tcPr>
                    <a:solidFill>
                      <a:schemeClr val="accent6">
                        <a:lumMod val="85000"/>
                      </a:schemeClr>
                    </a:solidFill>
                  </a:tcPr>
                </a:tc>
              </a:tr>
              <a:tr h="358588">
                <a:tc>
                  <a:txBody>
                    <a:bodyPr/>
                    <a:lstStyle/>
                    <a:p>
                      <a:pPr algn="ctr" fontAlgn="ctr"/>
                      <a:r>
                        <a:rPr lang="en-US" sz="1600" u="none" strike="noStrike" dirty="0">
                          <a:effectLst/>
                        </a:rPr>
                        <a:t>3.1</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Preset filling</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3.2</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Cylinder Hydro testing</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3.3</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PLC based operation</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dirty="0">
                          <a:effectLst/>
                        </a:rPr>
                        <a:t>3.4</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Electronic </a:t>
                      </a:r>
                      <a:r>
                        <a:rPr lang="en-US" sz="1600" u="none" strike="noStrike" dirty="0" smtClean="0">
                          <a:effectLst/>
                        </a:rPr>
                        <a:t>Actuation Valve</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3.5</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Digital Pressure indicator</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3.6</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Double hand operation of nozzle</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3.7</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Compact design</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3.8</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Safety interlocks</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3.9</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Recipe module</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3.10</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Four way dispensing</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3.11</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LED display</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ü</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3.12</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Customized design</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 </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a:effectLst/>
                        </a:rPr>
                        <a:t>3.13</a:t>
                      </a:r>
                      <a:endParaRPr lang="en-US" sz="1600" b="0" i="0" u="none" strike="noStrike">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Visual indication through beacon lamps</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u="none" strike="noStrike" dirty="0">
                          <a:effectLst/>
                        </a:rPr>
                        <a:t>3.14</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u="none" strike="noStrike" dirty="0">
                          <a:effectLst/>
                        </a:rPr>
                        <a:t>Filler Identification</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r>
                        <a:rPr lang="en-US" sz="1600" u="none" strike="noStrike">
                          <a:effectLst/>
                          <a:latin typeface="Wingdings" panose="05000000000000000000" pitchFamily="2" charset="2"/>
                        </a:rPr>
                        <a:t> </a:t>
                      </a:r>
                      <a:endParaRPr lang="en-US" sz="1600" b="0" i="0" u="none" strike="noStrike">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r>
                        <a:rPr lang="en-US" sz="1600" u="none" strike="noStrike" dirty="0">
                          <a:effectLst/>
                          <a:latin typeface="Wingdings" panose="05000000000000000000" pitchFamily="2" charset="2"/>
                        </a:rPr>
                        <a:t>ü</a:t>
                      </a:r>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r h="358588">
                <a:tc>
                  <a:txBody>
                    <a:bodyPr/>
                    <a:lstStyle/>
                    <a:p>
                      <a:pPr algn="ctr" fontAlgn="ctr"/>
                      <a:r>
                        <a:rPr lang="en-US" sz="1600" b="0" i="0" u="none" strike="noStrike" dirty="0" smtClean="0">
                          <a:solidFill>
                            <a:srgbClr val="000000"/>
                          </a:solidFill>
                          <a:effectLst/>
                          <a:latin typeface="Adani Regular"/>
                        </a:rPr>
                        <a:t>3.15</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l" fontAlgn="b"/>
                      <a:r>
                        <a:rPr lang="en-US" sz="1600" b="0" i="0" u="none" strike="noStrike" dirty="0" smtClean="0">
                          <a:solidFill>
                            <a:srgbClr val="000000"/>
                          </a:solidFill>
                          <a:effectLst/>
                          <a:latin typeface="Adani Regular"/>
                        </a:rPr>
                        <a:t>Identification</a:t>
                      </a:r>
                      <a:r>
                        <a:rPr lang="en-US" sz="1600" b="0" i="0" u="none" strike="noStrike" baseline="0" dirty="0" smtClean="0">
                          <a:solidFill>
                            <a:srgbClr val="000000"/>
                          </a:solidFill>
                          <a:effectLst/>
                          <a:latin typeface="Adani Regular"/>
                        </a:rPr>
                        <a:t> of Malpractices</a:t>
                      </a:r>
                      <a:endParaRPr lang="en-US" sz="1600" b="0" i="0" u="none" strike="noStrike" dirty="0">
                        <a:solidFill>
                          <a:srgbClr val="000000"/>
                        </a:solidFill>
                        <a:effectLst/>
                        <a:latin typeface="Adani Regular"/>
                      </a:endParaRPr>
                    </a:p>
                  </a:txBody>
                  <a:tcPr marL="9525" marR="9525" marT="9525" marB="0" anchor="ctr">
                    <a:solidFill>
                      <a:schemeClr val="accent6">
                        <a:lumMod val="85000"/>
                      </a:schemeClr>
                    </a:solidFill>
                  </a:tcPr>
                </a:tc>
                <a:tc>
                  <a:txBody>
                    <a:bodyPr/>
                    <a:lstStyle/>
                    <a:p>
                      <a:pPr algn="ctr" fontAlgn="b"/>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algn="ctr" fontAlgn="b"/>
                      <a:endParaRPr lang="en-US" sz="1600" b="0" i="0" u="none" strike="noStrike" dirty="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Wingdings" panose="05000000000000000000" pitchFamily="2" charset="2"/>
                        </a:rPr>
                        <a:t>ü</a:t>
                      </a:r>
                      <a:endParaRPr lang="en-US" sz="1600" b="0" i="0" u="none" strike="noStrike" dirty="0" smtClean="0">
                        <a:solidFill>
                          <a:srgbClr val="000000"/>
                        </a:solidFill>
                        <a:effectLst/>
                        <a:latin typeface="Wingdings" panose="05000000000000000000" pitchFamily="2" charset="2"/>
                      </a:endParaRPr>
                    </a:p>
                  </a:txBody>
                  <a:tcPr marL="9525" marR="9525" marT="9525" marB="0" anchor="ctr">
                    <a:solidFill>
                      <a:schemeClr val="accent6">
                        <a:lumMod val="85000"/>
                      </a:schemeClr>
                    </a:solidFill>
                  </a:tcPr>
                </a:tc>
              </a:tr>
            </a:tbl>
          </a:graphicData>
        </a:graphic>
      </p:graphicFrame>
      <p:sp>
        <p:nvSpPr>
          <p:cNvPr id="8" name="Footer Placeholder 7"/>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1138412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612835792"/>
              </p:ext>
            </p:extLst>
          </p:nvPr>
        </p:nvGraphicFramePr>
        <p:xfrm>
          <a:off x="304801" y="382644"/>
          <a:ext cx="8497888" cy="5637156"/>
        </p:xfrm>
        <a:graphic>
          <a:graphicData uri="http://schemas.openxmlformats.org/drawingml/2006/table">
            <a:tbl>
              <a:tblPr>
                <a:tableStyleId>{5C22544A-7EE6-4342-B048-85BDC9FD1C3A}</a:tableStyleId>
              </a:tblPr>
              <a:tblGrid>
                <a:gridCol w="685799"/>
                <a:gridCol w="2238132"/>
                <a:gridCol w="5573957"/>
              </a:tblGrid>
              <a:tr h="477982">
                <a:tc>
                  <a:txBody>
                    <a:bodyPr/>
                    <a:lstStyle/>
                    <a:p>
                      <a:pPr algn="ctr" fontAlgn="ctr"/>
                      <a:r>
                        <a:rPr lang="en-US" sz="1600" b="1" u="none" strike="noStrike" dirty="0">
                          <a:effectLst/>
                          <a:latin typeface="Adani Regular" panose="02000503000000020004" pitchFamily="2" charset="0"/>
                        </a:rPr>
                        <a:t>Sr</a:t>
                      </a:r>
                      <a:r>
                        <a:rPr lang="en-US" sz="1600" b="1" u="none" strike="noStrike" dirty="0" smtClean="0">
                          <a:effectLst/>
                          <a:latin typeface="Adani Regular" panose="02000503000000020004" pitchFamily="2" charset="0"/>
                        </a:rPr>
                        <a:t>. No.</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600" b="1" u="none" strike="noStrike" dirty="0" smtClean="0">
                          <a:effectLst/>
                          <a:latin typeface="Adani Regular" panose="02000503000000020004" pitchFamily="2" charset="0"/>
                        </a:rPr>
                        <a:t>Feature</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600" b="1" u="none" strike="noStrike" dirty="0">
                          <a:effectLst/>
                          <a:latin typeface="Adani Regular" panose="02000503000000020004" pitchFamily="2" charset="0"/>
                        </a:rPr>
                        <a:t>Proposed Ameliorations</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477982">
                <a:tc>
                  <a:txBody>
                    <a:bodyPr/>
                    <a:lstStyle/>
                    <a:p>
                      <a:pPr algn="ctr" fontAlgn="ctr"/>
                      <a:r>
                        <a:rPr lang="en-US" sz="1400" u="none" strike="noStrike">
                          <a:effectLst/>
                          <a:latin typeface="Adani Regular" panose="02000503000000020004" pitchFamily="2" charset="0"/>
                        </a:rPr>
                        <a:t>1</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a:effectLst/>
                          <a:latin typeface="Adani Regular" panose="02000503000000020004" pitchFamily="2" charset="0"/>
                        </a:rPr>
                        <a:t>Preset filling</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Dispenser Software program shall be modified to enable Preset filling both in Kg. and Rs.</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955963">
                <a:tc>
                  <a:txBody>
                    <a:bodyPr/>
                    <a:lstStyle/>
                    <a:p>
                      <a:pPr algn="ctr" fontAlgn="ctr"/>
                      <a:r>
                        <a:rPr lang="en-US" sz="1400" u="none" strike="noStrike" dirty="0">
                          <a:effectLst/>
                          <a:latin typeface="Adani Regular" panose="02000503000000020004" pitchFamily="2" charset="0"/>
                        </a:rPr>
                        <a:t>2</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Cylinder Hydro testing</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Incorporation of bar code/RFID scanner on dispenser body to verify cylinder test life and </a:t>
                      </a:r>
                      <a:br>
                        <a:rPr lang="en-US" sz="1400" u="none" strike="noStrike" dirty="0">
                          <a:effectLst/>
                          <a:latin typeface="Adani Regular" panose="02000503000000020004" pitchFamily="2" charset="0"/>
                        </a:rPr>
                      </a:br>
                      <a:r>
                        <a:rPr lang="en-US" sz="1400" u="none" strike="noStrike" dirty="0">
                          <a:effectLst/>
                          <a:latin typeface="Adani Regular" panose="02000503000000020004" pitchFamily="2" charset="0"/>
                        </a:rPr>
                        <a:t>validate it for </a:t>
                      </a:r>
                      <a:r>
                        <a:rPr lang="en-US" sz="1400" u="none" strike="noStrike" dirty="0" smtClean="0">
                          <a:effectLst/>
                          <a:latin typeface="Adani Regular" panose="02000503000000020004" pitchFamily="2" charset="0"/>
                        </a:rPr>
                        <a:t>refueling.</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678874">
                <a:tc>
                  <a:txBody>
                    <a:bodyPr/>
                    <a:lstStyle/>
                    <a:p>
                      <a:pPr algn="ctr" fontAlgn="ctr"/>
                      <a:r>
                        <a:rPr lang="en-US" sz="1400" u="none" strike="noStrike">
                          <a:effectLst/>
                          <a:latin typeface="Adani Regular" panose="02000503000000020004" pitchFamily="2" charset="0"/>
                        </a:rPr>
                        <a:t>3</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smtClean="0">
                          <a:effectLst/>
                        </a:rPr>
                        <a:t>PLC based operation</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endParaRPr lang="en-US" sz="1400" u="none" strike="noStrike" dirty="0" smtClean="0">
                        <a:effectLst/>
                        <a:latin typeface="Adani Regular" panose="02000503000000020004" pitchFamily="2" charset="0"/>
                      </a:endParaRPr>
                    </a:p>
                    <a:p>
                      <a:pPr marL="285750" indent="-285750" algn="just" fontAlgn="ctr">
                        <a:buFont typeface="Arial" panose="020B0604020202020204" pitchFamily="34" charset="0"/>
                        <a:buChar char="•"/>
                      </a:pPr>
                      <a:r>
                        <a:rPr lang="en-US" sz="1400" u="none" strike="noStrike" dirty="0" smtClean="0">
                          <a:effectLst/>
                          <a:latin typeface="Adani Regular" panose="02000503000000020004" pitchFamily="2" charset="0"/>
                        </a:rPr>
                        <a:t>Single </a:t>
                      </a:r>
                      <a:r>
                        <a:rPr lang="en-US" sz="1400" u="none" strike="noStrike" dirty="0">
                          <a:effectLst/>
                          <a:latin typeface="Adani Regular" panose="02000503000000020004" pitchFamily="2" charset="0"/>
                        </a:rPr>
                        <a:t>PLC can be used to operate 16 arms</a:t>
                      </a:r>
                      <a:r>
                        <a:rPr lang="en-US" sz="1400" u="none" strike="noStrike" dirty="0" smtClean="0">
                          <a:effectLst/>
                          <a:latin typeface="Adani Regular" panose="02000503000000020004" pitchFamily="2" charset="0"/>
                        </a:rPr>
                        <a:t>. </a:t>
                      </a:r>
                      <a:r>
                        <a:rPr lang="en-US" sz="1400" u="none" strike="noStrike" baseline="0" dirty="0" smtClean="0">
                          <a:effectLst/>
                          <a:latin typeface="Adani Regular" panose="02000503000000020004" pitchFamily="2" charset="0"/>
                        </a:rPr>
                        <a:t> </a:t>
                      </a:r>
                    </a:p>
                    <a:p>
                      <a:pPr marL="285750" indent="-285750" algn="just" fontAlgn="ctr">
                        <a:buFont typeface="Arial" panose="020B0604020202020204" pitchFamily="34" charset="0"/>
                        <a:buChar char="•"/>
                      </a:pPr>
                      <a:r>
                        <a:rPr lang="en-US" sz="1400" u="none" strike="noStrike" baseline="0" dirty="0" smtClean="0">
                          <a:effectLst/>
                          <a:latin typeface="Adani Regular" panose="02000503000000020004" pitchFamily="2" charset="0"/>
                        </a:rPr>
                        <a:t>Microcontrollers (MCU)are used for smaller applications(32 I/</a:t>
                      </a:r>
                      <a:r>
                        <a:rPr lang="en-US" sz="1400" u="none" strike="noStrike" baseline="0" dirty="0" err="1" smtClean="0">
                          <a:effectLst/>
                          <a:latin typeface="Adani Regular" panose="02000503000000020004" pitchFamily="2" charset="0"/>
                        </a:rPr>
                        <a:t>Os</a:t>
                      </a:r>
                      <a:r>
                        <a:rPr lang="en-US" sz="1400" u="none" strike="noStrike" baseline="0" dirty="0" smtClean="0">
                          <a:effectLst/>
                          <a:latin typeface="Adani Regular" panose="02000503000000020004" pitchFamily="2" charset="0"/>
                        </a:rPr>
                        <a:t>) whereas a PLC is capable of supporting more than 100 I/</a:t>
                      </a:r>
                      <a:r>
                        <a:rPr lang="en-US" sz="1400" u="none" strike="noStrike" baseline="0" dirty="0" err="1" smtClean="0">
                          <a:effectLst/>
                          <a:latin typeface="Adani Regular" panose="02000503000000020004" pitchFamily="2" charset="0"/>
                        </a:rPr>
                        <a:t>Os</a:t>
                      </a:r>
                      <a:r>
                        <a:rPr lang="en-US" sz="1400" u="none" strike="noStrike" baseline="0" dirty="0" smtClean="0">
                          <a:effectLst/>
                          <a:latin typeface="Adani Regular" panose="02000503000000020004" pitchFamily="2" charset="0"/>
                        </a:rPr>
                        <a:t> .</a:t>
                      </a:r>
                    </a:p>
                    <a:p>
                      <a:pPr marL="285750" indent="-285750" algn="just" fontAlgn="ctr">
                        <a:buFont typeface="Arial" panose="020B0604020202020204" pitchFamily="34" charset="0"/>
                        <a:buChar char="•"/>
                      </a:pPr>
                      <a:r>
                        <a:rPr lang="en-US" sz="1400" u="none" strike="noStrike" baseline="0" dirty="0" smtClean="0">
                          <a:effectLst/>
                          <a:latin typeface="Adani Regular" panose="02000503000000020004" pitchFamily="2" charset="0"/>
                        </a:rPr>
                        <a:t>PLCs are rugged compared to  MCU.</a:t>
                      </a:r>
                    </a:p>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PLCs can be placed away from gas zone.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477982">
                <a:tc>
                  <a:txBody>
                    <a:bodyPr/>
                    <a:lstStyle/>
                    <a:p>
                      <a:pPr algn="ctr" fontAlgn="ctr"/>
                      <a:r>
                        <a:rPr lang="en-US" sz="1400" u="none" strike="noStrike">
                          <a:effectLst/>
                          <a:latin typeface="Adani Regular" panose="02000503000000020004" pitchFamily="2" charset="0"/>
                        </a:rPr>
                        <a:t>4</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a:effectLst/>
                          <a:latin typeface="Adani Regular" panose="02000503000000020004" pitchFamily="2" charset="0"/>
                        </a:rPr>
                        <a:t>Bill Generation</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Inherent Printer on dispenser.</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88818">
                <a:tc>
                  <a:txBody>
                    <a:bodyPr/>
                    <a:lstStyle/>
                    <a:p>
                      <a:pPr algn="ctr" fontAlgn="ctr"/>
                      <a:r>
                        <a:rPr lang="en-US" sz="1400" u="none" strike="noStrike">
                          <a:effectLst/>
                          <a:latin typeface="Adani Regular" panose="02000503000000020004" pitchFamily="2" charset="0"/>
                        </a:rPr>
                        <a:t>5</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Card swiping </a:t>
                      </a:r>
                      <a:r>
                        <a:rPr lang="en-US" sz="1400" u="none" strike="noStrike" dirty="0" smtClean="0">
                          <a:effectLst/>
                          <a:latin typeface="Adani Regular" panose="02000503000000020004" pitchFamily="2" charset="0"/>
                        </a:rPr>
                        <a:t>facility</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smtClean="0">
                          <a:effectLst/>
                          <a:latin typeface="Adani Regular" panose="02000503000000020004" pitchFamily="2" charset="0"/>
                        </a:rPr>
                        <a:t>POS to be integral part of dispenser to </a:t>
                      </a:r>
                      <a:r>
                        <a:rPr lang="en-US" sz="1400" u="none" strike="noStrike" dirty="0">
                          <a:effectLst/>
                          <a:latin typeface="Adani Regular" panose="02000503000000020004" pitchFamily="2" charset="0"/>
                        </a:rPr>
                        <a:t>facilitate payment through card.</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a:effectLst/>
                          <a:latin typeface="Adani Regular" panose="02000503000000020004" pitchFamily="2" charset="0"/>
                        </a:rPr>
                        <a:t>6</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smtClean="0">
                          <a:effectLst/>
                          <a:latin typeface="Adani Regular" panose="02000503000000020004" pitchFamily="2" charset="0"/>
                        </a:rPr>
                        <a:t>Electronic </a:t>
                      </a:r>
                      <a:r>
                        <a:rPr lang="en-US" sz="1400" u="none" strike="noStrike" dirty="0">
                          <a:effectLst/>
                          <a:latin typeface="Adani Regular" panose="02000503000000020004" pitchFamily="2" charset="0"/>
                        </a:rPr>
                        <a:t>valve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To eliminate use of compressed air/gas, electronic control valves can be used.</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623454">
                <a:tc>
                  <a:txBody>
                    <a:bodyPr/>
                    <a:lstStyle/>
                    <a:p>
                      <a:pPr algn="ctr" fontAlgn="ctr"/>
                      <a:r>
                        <a:rPr lang="en-US" sz="1400" u="none" strike="noStrike">
                          <a:effectLst/>
                          <a:latin typeface="Adani Regular" panose="02000503000000020004" pitchFamily="2" charset="0"/>
                        </a:rPr>
                        <a:t>7</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b="0" i="0" u="none" strike="noStrike" dirty="0" smtClean="0">
                          <a:solidFill>
                            <a:srgbClr val="000000"/>
                          </a:solidFill>
                          <a:effectLst/>
                          <a:latin typeface="Adani Regular" panose="02000503000000020004" pitchFamily="2" charset="0"/>
                        </a:rPr>
                        <a:t>Digital</a:t>
                      </a:r>
                      <a:r>
                        <a:rPr lang="en-US" sz="1400" b="0" i="0" u="none" strike="noStrike" baseline="0" dirty="0" smtClean="0">
                          <a:solidFill>
                            <a:srgbClr val="000000"/>
                          </a:solidFill>
                          <a:effectLst/>
                          <a:latin typeface="Adani Regular" panose="02000503000000020004" pitchFamily="2" charset="0"/>
                        </a:rPr>
                        <a:t> Pressure Indicator</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smtClean="0">
                          <a:effectLst/>
                          <a:latin typeface="Adani Regular" panose="02000503000000020004" pitchFamily="2" charset="0"/>
                        </a:rPr>
                        <a:t>It</a:t>
                      </a:r>
                      <a:r>
                        <a:rPr lang="en-US" sz="1400" u="none" strike="noStrike" baseline="0" dirty="0" smtClean="0">
                          <a:effectLst/>
                          <a:latin typeface="Adani Regular" panose="02000503000000020004" pitchFamily="2" charset="0"/>
                        </a:rPr>
                        <a:t> </a:t>
                      </a:r>
                      <a:r>
                        <a:rPr lang="en-US" sz="1400" u="none" strike="noStrike" dirty="0" smtClean="0">
                          <a:effectLst/>
                          <a:latin typeface="Adani Regular" panose="02000503000000020004" pitchFamily="2" charset="0"/>
                        </a:rPr>
                        <a:t>can </a:t>
                      </a:r>
                      <a:r>
                        <a:rPr lang="en-US" sz="1400" u="none" strike="noStrike" dirty="0">
                          <a:effectLst/>
                          <a:latin typeface="Adani Regular" panose="02000503000000020004" pitchFamily="2" charset="0"/>
                        </a:rPr>
                        <a:t>be used instead of conventional gauges.</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bl>
          </a:graphicData>
        </a:graphic>
      </p:graphicFrame>
      <p:sp>
        <p:nvSpPr>
          <p:cNvPr id="10" name="TextBox 9"/>
          <p:cNvSpPr txBox="1"/>
          <p:nvPr/>
        </p:nvSpPr>
        <p:spPr>
          <a:xfrm>
            <a:off x="422189" y="-76200"/>
            <a:ext cx="7924800" cy="461665"/>
          </a:xfrm>
          <a:prstGeom prst="rect">
            <a:avLst/>
          </a:prstGeom>
          <a:noFill/>
        </p:spPr>
        <p:txBody>
          <a:bodyPr wrap="square" rtlCol="0">
            <a:spAutoFit/>
          </a:bodyPr>
          <a:lstStyle/>
          <a:p>
            <a:pPr algn="ctr"/>
            <a:r>
              <a:rPr lang="en-US" sz="2400" b="1" dirty="0" smtClean="0">
                <a:solidFill>
                  <a:schemeClr val="tx2"/>
                </a:solidFill>
                <a:ea typeface="+mj-ea"/>
                <a:cs typeface="+mj-cs"/>
              </a:rPr>
              <a:t>What Each </a:t>
            </a:r>
            <a:r>
              <a:rPr lang="en-US" sz="2400" b="1" dirty="0">
                <a:solidFill>
                  <a:schemeClr val="tx2"/>
                </a:solidFill>
                <a:ea typeface="+mj-ea"/>
                <a:cs typeface="+mj-cs"/>
              </a:rPr>
              <a:t>F</a:t>
            </a:r>
            <a:r>
              <a:rPr lang="en-US" sz="2400" b="1" dirty="0" smtClean="0">
                <a:solidFill>
                  <a:schemeClr val="tx2"/>
                </a:solidFill>
                <a:ea typeface="+mj-ea"/>
                <a:cs typeface="+mj-cs"/>
              </a:rPr>
              <a:t>eature Means ?</a:t>
            </a:r>
            <a:endParaRPr lang="en-US" sz="2000" b="1" dirty="0">
              <a:solidFill>
                <a:schemeClr val="accent4">
                  <a:lumMod val="75000"/>
                </a:schemeClr>
              </a:solidFill>
            </a:endParaRPr>
          </a:p>
        </p:txBody>
      </p:sp>
      <p:sp>
        <p:nvSpPr>
          <p:cNvPr id="2" name="Footer Placeholder 1"/>
          <p:cNvSpPr>
            <a:spLocks noGrp="1"/>
          </p:cNvSpPr>
          <p:nvPr>
            <p:ph type="ftr" sz="quarter" idx="11"/>
          </p:nvPr>
        </p:nvSpPr>
        <p:spPr/>
        <p:txBody>
          <a:bodyPr/>
          <a:lstStyle/>
          <a:p>
            <a:r>
              <a:rPr lang="en-US" smtClean="0"/>
              <a:t>SMART DISPENSER</a:t>
            </a:r>
            <a:endParaRPr lang="en-US" dirty="0"/>
          </a:p>
        </p:txBody>
      </p:sp>
    </p:spTree>
    <p:extLst>
      <p:ext uri="{BB962C8B-B14F-4D97-AF65-F5344CB8AC3E}">
        <p14:creationId xmlns:p14="http://schemas.microsoft.com/office/powerpoint/2010/main" val="2350938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786321395"/>
              </p:ext>
            </p:extLst>
          </p:nvPr>
        </p:nvGraphicFramePr>
        <p:xfrm>
          <a:off x="304801" y="304800"/>
          <a:ext cx="8497888" cy="5828092"/>
        </p:xfrm>
        <a:graphic>
          <a:graphicData uri="http://schemas.openxmlformats.org/drawingml/2006/table">
            <a:tbl>
              <a:tblPr>
                <a:tableStyleId>{5C22544A-7EE6-4342-B048-85BDC9FD1C3A}</a:tableStyleId>
              </a:tblPr>
              <a:tblGrid>
                <a:gridCol w="685799"/>
                <a:gridCol w="2238132"/>
                <a:gridCol w="5573957"/>
              </a:tblGrid>
              <a:tr h="477982">
                <a:tc>
                  <a:txBody>
                    <a:bodyPr/>
                    <a:lstStyle/>
                    <a:p>
                      <a:pPr algn="ctr" fontAlgn="ctr"/>
                      <a:r>
                        <a:rPr lang="en-US" sz="1600" b="1" u="none" strike="noStrike" dirty="0">
                          <a:effectLst/>
                          <a:latin typeface="Adani Regular" panose="02000503000000020004" pitchFamily="2" charset="0"/>
                        </a:rPr>
                        <a:t>Sr</a:t>
                      </a:r>
                      <a:r>
                        <a:rPr lang="en-US" sz="1600" b="1" u="none" strike="noStrike" dirty="0" smtClean="0">
                          <a:effectLst/>
                          <a:latin typeface="Adani Regular" panose="02000503000000020004" pitchFamily="2" charset="0"/>
                        </a:rPr>
                        <a:t>. No.</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600" b="1" u="none" strike="noStrike" dirty="0" smtClean="0">
                          <a:effectLst/>
                          <a:latin typeface="Adani Regular" panose="02000503000000020004" pitchFamily="2" charset="0"/>
                        </a:rPr>
                        <a:t>Feature</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600" b="1" u="none" strike="noStrike" dirty="0">
                          <a:effectLst/>
                          <a:latin typeface="Adani Regular" panose="02000503000000020004" pitchFamily="2" charset="0"/>
                        </a:rPr>
                        <a:t>Proposed Ameliorations</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dirty="0">
                          <a:effectLst/>
                          <a:latin typeface="Adani Regular" panose="02000503000000020004" pitchFamily="2" charset="0"/>
                        </a:rPr>
                        <a:t>8</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smtClean="0">
                          <a:effectLst/>
                          <a:latin typeface="Adani Regular" panose="02000503000000020004" pitchFamily="2" charset="0"/>
                        </a:rPr>
                        <a:t> Ease</a:t>
                      </a:r>
                      <a:r>
                        <a:rPr lang="en-US" sz="1400" u="none" strike="noStrike" baseline="0" dirty="0" smtClean="0">
                          <a:effectLst/>
                          <a:latin typeface="Adani Regular" panose="02000503000000020004" pitchFamily="2" charset="0"/>
                        </a:rPr>
                        <a:t> in handling</a:t>
                      </a:r>
                      <a:r>
                        <a:rPr lang="en-US" sz="1400" u="none" strike="noStrike" dirty="0" smtClean="0">
                          <a:effectLst/>
                          <a:latin typeface="Adani Regular" panose="02000503000000020004" pitchFamily="2" charset="0"/>
                        </a:rPr>
                        <a:t> </a:t>
                      </a:r>
                      <a:r>
                        <a:rPr lang="en-US" sz="1400" u="none" strike="noStrike" dirty="0">
                          <a:effectLst/>
                          <a:latin typeface="Adani Regular" panose="02000503000000020004" pitchFamily="2" charset="0"/>
                        </a:rPr>
                        <a:t>of nozzle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Use of NGV nozzle instead of NZS, this will also eliminate the gas loss during </a:t>
                      </a:r>
                      <a:r>
                        <a:rPr lang="en-US" sz="1400" u="none" strike="noStrike" dirty="0" smtClean="0">
                          <a:effectLst/>
                          <a:latin typeface="Adani Regular" panose="02000503000000020004" pitchFamily="2" charset="0"/>
                        </a:rPr>
                        <a:t>O-ring failure.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b="0" i="0" u="none" strike="noStrike" dirty="0" smtClean="0">
                          <a:solidFill>
                            <a:srgbClr val="000000"/>
                          </a:solidFill>
                          <a:effectLst/>
                          <a:latin typeface="Adani Regular" panose="02000503000000020004" pitchFamily="2" charset="0"/>
                        </a:rPr>
                        <a:t>9</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b="0" i="0" u="none" strike="noStrike" dirty="0" smtClean="0">
                          <a:solidFill>
                            <a:srgbClr val="000000"/>
                          </a:solidFill>
                          <a:effectLst/>
                          <a:latin typeface="Adani Regular" panose="02000503000000020004" pitchFamily="2" charset="0"/>
                        </a:rPr>
                        <a:t>Identification of malpractice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b="0" i="0" u="none" strike="noStrike" dirty="0" smtClean="0">
                          <a:solidFill>
                            <a:srgbClr val="000000"/>
                          </a:solidFill>
                          <a:effectLst/>
                          <a:latin typeface="Adani Regular" panose="02000503000000020004" pitchFamily="2" charset="0"/>
                        </a:rPr>
                        <a:t>In case of theft from dispenser,</a:t>
                      </a:r>
                      <a:r>
                        <a:rPr lang="en-US" sz="1400" b="0" i="0" u="none" strike="noStrike" baseline="0" dirty="0" smtClean="0">
                          <a:solidFill>
                            <a:srgbClr val="000000"/>
                          </a:solidFill>
                          <a:effectLst/>
                          <a:latin typeface="Adani Regular" panose="02000503000000020004" pitchFamily="2" charset="0"/>
                        </a:rPr>
                        <a:t> it should stop filling and generate an error message.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b="0" i="0" u="none" strike="noStrike" dirty="0" smtClean="0">
                          <a:solidFill>
                            <a:srgbClr val="000000"/>
                          </a:solidFill>
                          <a:effectLst/>
                          <a:latin typeface="Adani Regular" panose="02000503000000020004" pitchFamily="2" charset="0"/>
                        </a:rPr>
                        <a:t>10</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Size of dispenser</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With the elimination of hardware its design can be made compact </a:t>
                      </a:r>
                      <a:r>
                        <a:rPr lang="en-US" sz="1400" u="none" strike="noStrike" dirty="0" smtClean="0">
                          <a:effectLst/>
                          <a:latin typeface="Adani Regular" panose="02000503000000020004" pitchFamily="2" charset="0"/>
                        </a:rPr>
                        <a:t>. Four </a:t>
                      </a:r>
                      <a:r>
                        <a:rPr lang="en-US" sz="1400" u="none" strike="noStrike" dirty="0">
                          <a:effectLst/>
                          <a:latin typeface="Adani Regular" panose="02000503000000020004" pitchFamily="2" charset="0"/>
                        </a:rPr>
                        <a:t>way dispensers </a:t>
                      </a:r>
                      <a:r>
                        <a:rPr lang="en-US" sz="1400" u="none" strike="noStrike" dirty="0" smtClean="0">
                          <a:effectLst/>
                          <a:latin typeface="Adani Regular" panose="02000503000000020004" pitchFamily="2" charset="0"/>
                        </a:rPr>
                        <a:t>can </a:t>
                      </a:r>
                      <a:r>
                        <a:rPr lang="en-US" sz="1400" u="none" strike="noStrike" dirty="0">
                          <a:effectLst/>
                          <a:latin typeface="Adani Regular" panose="02000503000000020004" pitchFamily="2" charset="0"/>
                        </a:rPr>
                        <a:t>be installed.</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dirty="0" smtClean="0">
                          <a:effectLst/>
                          <a:latin typeface="Adani Regular" panose="02000503000000020004" pitchFamily="2" charset="0"/>
                        </a:rPr>
                        <a:t>11</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Local data storage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marL="285750" indent="-285750" algn="just" fontAlgn="ctr">
                        <a:buFont typeface="Arial" panose="020B0604020202020204" pitchFamily="34" charset="0"/>
                        <a:buChar char="•"/>
                      </a:pPr>
                      <a:r>
                        <a:rPr lang="en-US" sz="1400" u="none" strike="noStrike" dirty="0" smtClean="0">
                          <a:effectLst/>
                          <a:latin typeface="Adani Regular" panose="02000503000000020004" pitchFamily="2" charset="0"/>
                        </a:rPr>
                        <a:t>In </a:t>
                      </a:r>
                      <a:r>
                        <a:rPr lang="en-US" sz="1400" u="none" strike="noStrike" dirty="0">
                          <a:effectLst/>
                          <a:latin typeface="Adani Regular" panose="02000503000000020004" pitchFamily="2" charset="0"/>
                        </a:rPr>
                        <a:t>case of unavailability of data at Master control room(Communication failure), PLC will be equipped with local storage facility</a:t>
                      </a:r>
                      <a:r>
                        <a:rPr lang="en-US" sz="1400" u="none" strike="noStrike" dirty="0" smtClean="0">
                          <a:effectLst/>
                          <a:latin typeface="Adani Regular" panose="02000503000000020004" pitchFamily="2" charset="0"/>
                        </a:rPr>
                        <a:t>.</a:t>
                      </a:r>
                    </a:p>
                    <a:p>
                      <a:pPr marL="285750" indent="-285750" algn="just" fontAlgn="ctr">
                        <a:buFont typeface="Arial" panose="020B0604020202020204" pitchFamily="34" charset="0"/>
                        <a:buChar char="•"/>
                      </a:pPr>
                      <a:r>
                        <a:rPr lang="en-US" sz="1400" b="0" i="0" u="none" strike="noStrike" dirty="0" smtClean="0">
                          <a:solidFill>
                            <a:srgbClr val="000000"/>
                          </a:solidFill>
                          <a:effectLst/>
                          <a:latin typeface="Adani Regular" panose="02000503000000020004" pitchFamily="2" charset="0"/>
                        </a:rPr>
                        <a:t>Conventional dispenser can store</a:t>
                      </a:r>
                      <a:r>
                        <a:rPr lang="en-US" sz="1400" b="0" i="0" u="none" strike="noStrike" baseline="0" dirty="0" smtClean="0">
                          <a:solidFill>
                            <a:srgbClr val="000000"/>
                          </a:solidFill>
                          <a:effectLst/>
                          <a:latin typeface="Adani Regular" panose="02000503000000020004" pitchFamily="2" charset="0"/>
                        </a:rPr>
                        <a:t> </a:t>
                      </a:r>
                      <a:r>
                        <a:rPr lang="en-US" sz="1400" b="0" i="0" u="none" strike="noStrike" dirty="0" smtClean="0">
                          <a:solidFill>
                            <a:srgbClr val="000000"/>
                          </a:solidFill>
                          <a:effectLst/>
                          <a:latin typeface="Adani Regular" panose="02000503000000020004" pitchFamily="2" charset="0"/>
                        </a:rPr>
                        <a:t>data up to 4 KB for 2 months whereas SMART dispenser can store data up to 4GB for 6 months.</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dirty="0" smtClean="0">
                          <a:effectLst/>
                          <a:latin typeface="Adani Regular" panose="02000503000000020004" pitchFamily="2" charset="0"/>
                        </a:rPr>
                        <a:t>12</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Safety </a:t>
                      </a:r>
                      <a:r>
                        <a:rPr lang="en-US" sz="1400" u="none" strike="noStrike" dirty="0" smtClean="0">
                          <a:effectLst/>
                          <a:latin typeface="Adani Regular" panose="02000503000000020004" pitchFamily="2" charset="0"/>
                        </a:rPr>
                        <a:t>interlocks</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marL="285750" indent="-285750" algn="just" fontAlgn="ctr">
                        <a:buFont typeface="Arial" panose="020B0604020202020204" pitchFamily="34" charset="0"/>
                        <a:buChar char="•"/>
                      </a:pPr>
                      <a:endParaRPr lang="en-US" sz="1400" u="none" strike="noStrike" dirty="0" smtClean="0">
                        <a:effectLst/>
                        <a:latin typeface="Adani Regular" panose="02000503000000020004" pitchFamily="2" charset="0"/>
                      </a:endParaRPr>
                    </a:p>
                    <a:p>
                      <a:pPr marL="285750" indent="-285750" algn="just" fontAlgn="ctr">
                        <a:buFont typeface="Arial" panose="020B0604020202020204" pitchFamily="34" charset="0"/>
                        <a:buChar char="•"/>
                      </a:pPr>
                      <a:r>
                        <a:rPr lang="en-US" sz="1400" u="none" strike="noStrike" dirty="0" smtClean="0">
                          <a:effectLst/>
                          <a:latin typeface="Adani Regular" panose="02000503000000020004" pitchFamily="2" charset="0"/>
                        </a:rPr>
                        <a:t>Excess </a:t>
                      </a:r>
                      <a:r>
                        <a:rPr lang="en-US" sz="1400" u="none" strike="noStrike" dirty="0">
                          <a:effectLst/>
                          <a:latin typeface="Adani Regular" panose="02000503000000020004" pitchFamily="2" charset="0"/>
                        </a:rPr>
                        <a:t>gas flow </a:t>
                      </a:r>
                      <a:r>
                        <a:rPr lang="en-US" sz="1400" u="none" strike="noStrike" dirty="0" smtClean="0">
                          <a:effectLst/>
                          <a:latin typeface="Adani Regular" panose="02000503000000020004" pitchFamily="2" charset="0"/>
                        </a:rPr>
                        <a:t>cut-off</a:t>
                      </a:r>
                    </a:p>
                    <a:p>
                      <a:pPr marL="285750" indent="-285750" algn="just" fontAlgn="ctr">
                        <a:buFont typeface="Arial" panose="020B0604020202020204" pitchFamily="34" charset="0"/>
                        <a:buChar char="•"/>
                      </a:pPr>
                      <a:r>
                        <a:rPr lang="en-US" sz="1400" u="none" strike="noStrike" dirty="0" smtClean="0">
                          <a:effectLst/>
                          <a:latin typeface="Adani Regular" panose="02000503000000020004" pitchFamily="2" charset="0"/>
                        </a:rPr>
                        <a:t>Proximity </a:t>
                      </a:r>
                      <a:r>
                        <a:rPr lang="en-US" sz="1400" u="none" strike="noStrike" dirty="0">
                          <a:effectLst/>
                          <a:latin typeface="Adani Regular" panose="02000503000000020004" pitchFamily="2" charset="0"/>
                        </a:rPr>
                        <a:t>sensors that can cut-off power supply during maintenance.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dirty="0" smtClean="0">
                          <a:effectLst/>
                          <a:latin typeface="Adani Regular" panose="02000503000000020004" pitchFamily="2" charset="0"/>
                        </a:rPr>
                        <a:t>13</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smtClean="0">
                          <a:effectLst/>
                          <a:latin typeface="Adani Regular" panose="02000503000000020004" pitchFamily="2" charset="0"/>
                        </a:rPr>
                        <a:t>Auto </a:t>
                      </a:r>
                      <a:r>
                        <a:rPr lang="en-US" sz="1400" u="none" strike="noStrike" dirty="0">
                          <a:effectLst/>
                          <a:latin typeface="Adani Regular" panose="02000503000000020004" pitchFamily="2" charset="0"/>
                        </a:rPr>
                        <a:t>selection of Car/bus mode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Recipe module can be used to aid auto selection.</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dirty="0" smtClean="0">
                          <a:effectLst/>
                          <a:latin typeface="Adani Regular" panose="02000503000000020004" pitchFamily="2" charset="0"/>
                        </a:rPr>
                        <a:t>14</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b="0" i="0" u="none" strike="noStrike" dirty="0" smtClean="0">
                          <a:solidFill>
                            <a:schemeClr val="dk1"/>
                          </a:solidFill>
                          <a:effectLst/>
                          <a:latin typeface="Adani Regular" panose="02000503000000020004" pitchFamily="2" charset="0"/>
                        </a:rPr>
                        <a:t>Display</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LED/LCD display shall be used for improved </a:t>
                      </a:r>
                      <a:r>
                        <a:rPr lang="en-US" sz="1400" u="none" strike="noStrike" dirty="0" smtClean="0">
                          <a:effectLst/>
                          <a:latin typeface="Adani Regular" panose="02000503000000020004" pitchFamily="2" charset="0"/>
                        </a:rPr>
                        <a:t>visibility.</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533400">
                <a:tc>
                  <a:txBody>
                    <a:bodyPr/>
                    <a:lstStyle/>
                    <a:p>
                      <a:pPr algn="ctr" fontAlgn="ctr"/>
                      <a:r>
                        <a:rPr lang="en-US" sz="1400" u="none" strike="noStrike" dirty="0" smtClean="0">
                          <a:effectLst/>
                          <a:latin typeface="Adani Regular" panose="02000503000000020004" pitchFamily="2" charset="0"/>
                        </a:rPr>
                        <a:t>15</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a:effectLst/>
                          <a:latin typeface="Adani Regular" panose="02000503000000020004" pitchFamily="2" charset="0"/>
                        </a:rPr>
                        <a:t>Customized design</a:t>
                      </a:r>
                      <a:endParaRPr lang="en-US" sz="1400" b="0" i="0" u="none" strike="noStrike">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Dispenser components should be as per user specification rather than specified by OEM.</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bl>
          </a:graphicData>
        </a:graphic>
      </p:graphicFrame>
      <p:sp>
        <p:nvSpPr>
          <p:cNvPr id="2" name="Footer Placeholder 1"/>
          <p:cNvSpPr>
            <a:spLocks noGrp="1"/>
          </p:cNvSpPr>
          <p:nvPr>
            <p:ph type="ftr" sz="quarter" idx="11"/>
          </p:nvPr>
        </p:nvSpPr>
        <p:spPr/>
        <p:txBody>
          <a:bodyPr/>
          <a:lstStyle/>
          <a:p>
            <a:r>
              <a:rPr lang="en-US" smtClean="0"/>
              <a:t>SMART DISPENSER</a:t>
            </a:r>
            <a:endParaRPr lang="en-US" dirty="0"/>
          </a:p>
        </p:txBody>
      </p:sp>
      <p:sp>
        <p:nvSpPr>
          <p:cNvPr id="5" name="TextBox 4"/>
          <p:cNvSpPr txBox="1"/>
          <p:nvPr/>
        </p:nvSpPr>
        <p:spPr>
          <a:xfrm>
            <a:off x="574589" y="-80665"/>
            <a:ext cx="7924800" cy="461665"/>
          </a:xfrm>
          <a:prstGeom prst="rect">
            <a:avLst/>
          </a:prstGeom>
          <a:noFill/>
        </p:spPr>
        <p:txBody>
          <a:bodyPr wrap="square" rtlCol="0">
            <a:spAutoFit/>
          </a:bodyPr>
          <a:lstStyle/>
          <a:p>
            <a:pPr algn="ctr"/>
            <a:r>
              <a:rPr lang="en-US" sz="2400" b="1" dirty="0" smtClean="0">
                <a:solidFill>
                  <a:schemeClr val="tx2"/>
                </a:solidFill>
                <a:ea typeface="+mj-ea"/>
                <a:cs typeface="+mj-cs"/>
              </a:rPr>
              <a:t>What Each </a:t>
            </a:r>
            <a:r>
              <a:rPr lang="en-US" sz="2400" b="1" dirty="0">
                <a:solidFill>
                  <a:schemeClr val="tx2"/>
                </a:solidFill>
                <a:ea typeface="+mj-ea"/>
                <a:cs typeface="+mj-cs"/>
              </a:rPr>
              <a:t>F</a:t>
            </a:r>
            <a:r>
              <a:rPr lang="en-US" sz="2400" b="1" dirty="0" smtClean="0">
                <a:solidFill>
                  <a:schemeClr val="tx2"/>
                </a:solidFill>
                <a:ea typeface="+mj-ea"/>
                <a:cs typeface="+mj-cs"/>
              </a:rPr>
              <a:t>eature Means ?</a:t>
            </a:r>
            <a:endParaRPr lang="en-US" sz="2000" b="1" dirty="0">
              <a:solidFill>
                <a:schemeClr val="accent4">
                  <a:lumMod val="75000"/>
                </a:schemeClr>
              </a:solidFill>
            </a:endParaRPr>
          </a:p>
        </p:txBody>
      </p:sp>
    </p:spTree>
    <p:extLst>
      <p:ext uri="{BB962C8B-B14F-4D97-AF65-F5344CB8AC3E}">
        <p14:creationId xmlns:p14="http://schemas.microsoft.com/office/powerpoint/2010/main" val="2511919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57930419"/>
              </p:ext>
            </p:extLst>
          </p:nvPr>
        </p:nvGraphicFramePr>
        <p:xfrm>
          <a:off x="304800" y="365330"/>
          <a:ext cx="8305799" cy="5725441"/>
        </p:xfrm>
        <a:graphic>
          <a:graphicData uri="http://schemas.openxmlformats.org/drawingml/2006/table">
            <a:tbl>
              <a:tblPr>
                <a:tableStyleId>{5C22544A-7EE6-4342-B048-85BDC9FD1C3A}</a:tableStyleId>
              </a:tblPr>
              <a:tblGrid>
                <a:gridCol w="744774"/>
                <a:gridCol w="2113063"/>
                <a:gridCol w="5447962"/>
              </a:tblGrid>
              <a:tr h="242503">
                <a:tc>
                  <a:txBody>
                    <a:bodyPr/>
                    <a:lstStyle/>
                    <a:p>
                      <a:pPr algn="ctr" fontAlgn="ctr"/>
                      <a:r>
                        <a:rPr lang="en-US" sz="1600" b="1" u="none" strike="noStrike" dirty="0">
                          <a:effectLst/>
                          <a:latin typeface="Adani Regular" panose="02000503000000020004" pitchFamily="2" charset="0"/>
                        </a:rPr>
                        <a:t>Sr</a:t>
                      </a:r>
                      <a:r>
                        <a:rPr lang="en-US" sz="1600" b="1" u="none" strike="noStrike" dirty="0" smtClean="0">
                          <a:effectLst/>
                          <a:latin typeface="Adani Regular" panose="02000503000000020004" pitchFamily="2" charset="0"/>
                        </a:rPr>
                        <a:t>. No.</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600" b="1" u="none" strike="noStrike" dirty="0" smtClean="0">
                          <a:effectLst/>
                          <a:latin typeface="Adani Regular" panose="02000503000000020004" pitchFamily="2" charset="0"/>
                        </a:rPr>
                        <a:t>Features</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600" b="1" u="none" strike="noStrike" dirty="0">
                          <a:effectLst/>
                          <a:latin typeface="Adani Regular" panose="02000503000000020004" pitchFamily="2" charset="0"/>
                        </a:rPr>
                        <a:t>Proposed </a:t>
                      </a:r>
                      <a:r>
                        <a:rPr lang="en-US" sz="1600" b="1" u="none" strike="noStrike" dirty="0" smtClean="0">
                          <a:effectLst/>
                          <a:latin typeface="Adani Regular" panose="02000503000000020004" pitchFamily="2" charset="0"/>
                        </a:rPr>
                        <a:t>Ameliorations</a:t>
                      </a:r>
                      <a:endParaRPr lang="en-US" sz="1600" b="1"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418306">
                <a:tc>
                  <a:txBody>
                    <a:bodyPr/>
                    <a:lstStyle/>
                    <a:p>
                      <a:pPr algn="ctr" fontAlgn="ctr"/>
                      <a:r>
                        <a:rPr lang="en-US" sz="1400" u="none" strike="noStrike" dirty="0" smtClean="0">
                          <a:effectLst/>
                          <a:latin typeface="Adani Regular" panose="02000503000000020004" pitchFamily="2" charset="0"/>
                        </a:rPr>
                        <a:t>16</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Identification of Spare nozzle</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r>
                        <a:rPr lang="en-US" sz="1400" u="none" strike="noStrike" dirty="0">
                          <a:effectLst/>
                          <a:latin typeface="Adani Regular" panose="02000503000000020004" pitchFamily="2" charset="0"/>
                        </a:rPr>
                        <a:t>Visual indication through beacon lamps at entry of station.</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828862">
                <a:tc>
                  <a:txBody>
                    <a:bodyPr/>
                    <a:lstStyle/>
                    <a:p>
                      <a:pPr algn="ctr" fontAlgn="ctr"/>
                      <a:r>
                        <a:rPr lang="en-US" sz="1400" u="none" strike="noStrike" dirty="0" smtClean="0">
                          <a:effectLst/>
                          <a:latin typeface="Adani Regular" panose="02000503000000020004" pitchFamily="2" charset="0"/>
                        </a:rPr>
                        <a:t>17</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Filler Identification</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endParaRPr lang="en-US" sz="1400" u="none" strike="noStrike" dirty="0" smtClean="0">
                        <a:effectLst/>
                        <a:latin typeface="Adani Regular" panose="02000503000000020004" pitchFamily="2" charset="0"/>
                      </a:endParaRPr>
                    </a:p>
                    <a:p>
                      <a:pPr algn="just" fontAlgn="ctr"/>
                      <a:r>
                        <a:rPr lang="en-US" sz="1400" u="none" strike="noStrike" dirty="0" smtClean="0">
                          <a:effectLst/>
                          <a:latin typeface="Adani Regular" panose="02000503000000020004" pitchFamily="2" charset="0"/>
                        </a:rPr>
                        <a:t>Dispenser </a:t>
                      </a:r>
                      <a:r>
                        <a:rPr lang="en-US" sz="1400" u="none" strike="noStrike" dirty="0">
                          <a:effectLst/>
                          <a:latin typeface="Adani Regular" panose="02000503000000020004" pitchFamily="2" charset="0"/>
                        </a:rPr>
                        <a:t>should be able to read the identification code provided to filler</a:t>
                      </a:r>
                      <a:r>
                        <a:rPr lang="en-US" sz="1400" u="none" strike="noStrike" dirty="0" smtClean="0">
                          <a:effectLst/>
                          <a:latin typeface="Adani Regular" panose="02000503000000020004" pitchFamily="2" charset="0"/>
                        </a:rPr>
                        <a:t>.</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1034140">
                <a:tc>
                  <a:txBody>
                    <a:bodyPr/>
                    <a:lstStyle/>
                    <a:p>
                      <a:pPr algn="ctr" fontAlgn="ctr"/>
                      <a:r>
                        <a:rPr lang="en-US" sz="1400" u="none" strike="noStrike" dirty="0" smtClean="0">
                          <a:effectLst/>
                          <a:latin typeface="Adani Regular" panose="02000503000000020004" pitchFamily="2" charset="0"/>
                        </a:rPr>
                        <a:t>18</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u="none" strike="noStrike" dirty="0">
                          <a:effectLst/>
                          <a:latin typeface="Adani Regular" panose="02000503000000020004" pitchFamily="2" charset="0"/>
                        </a:rPr>
                        <a:t>Accuracy and repeatability</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endParaRPr lang="en-US" sz="1400" u="none" strike="noStrike" dirty="0" smtClean="0">
                        <a:effectLst/>
                        <a:latin typeface="Adani Regular" panose="02000503000000020004" pitchFamily="2" charset="0"/>
                      </a:endParaRPr>
                    </a:p>
                    <a:p>
                      <a:pPr algn="just" fontAlgn="ctr"/>
                      <a:r>
                        <a:rPr lang="en-US" sz="1400" u="none" strike="noStrike" dirty="0" smtClean="0">
                          <a:effectLst/>
                          <a:latin typeface="Adani Regular" panose="02000503000000020004" pitchFamily="2" charset="0"/>
                        </a:rPr>
                        <a:t>Mass </a:t>
                      </a:r>
                      <a:r>
                        <a:rPr lang="en-US" sz="1400" u="none" strike="noStrike" dirty="0">
                          <a:effectLst/>
                          <a:latin typeface="Adani Regular" panose="02000503000000020004" pitchFamily="2" charset="0"/>
                        </a:rPr>
                        <a:t>flow meter(MFM) used should be as per application i.e. selection of MFM as per flow </a:t>
                      </a:r>
                      <a:r>
                        <a:rPr lang="en-US" sz="1400" u="none" strike="noStrike" dirty="0" smtClean="0">
                          <a:effectLst/>
                          <a:latin typeface="Adani Regular" panose="02000503000000020004" pitchFamily="2" charset="0"/>
                        </a:rPr>
                        <a:t>requirement</a:t>
                      </a:r>
                      <a:r>
                        <a:rPr lang="en-US" sz="1400" u="none" strike="noStrike" baseline="0" dirty="0" smtClean="0">
                          <a:effectLst/>
                          <a:latin typeface="Adani Regular" panose="02000503000000020004" pitchFamily="2" charset="0"/>
                        </a:rPr>
                        <a:t> (Bus/Car/Two Wheeler)</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r>
              <a:tr h="1239419">
                <a:tc>
                  <a:txBody>
                    <a:bodyPr/>
                    <a:lstStyle/>
                    <a:p>
                      <a:pPr algn="ctr" fontAlgn="ctr"/>
                      <a:r>
                        <a:rPr lang="en-US" sz="1400" b="0" i="0" u="none" strike="noStrike" dirty="0" smtClean="0">
                          <a:solidFill>
                            <a:srgbClr val="000000"/>
                          </a:solidFill>
                          <a:effectLst/>
                          <a:latin typeface="Adani Regular" panose="02000503000000020004" pitchFamily="2" charset="0"/>
                        </a:rPr>
                        <a:t>19</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b="0" i="0" u="none" strike="noStrike" dirty="0" smtClean="0">
                          <a:solidFill>
                            <a:srgbClr val="000000"/>
                          </a:solidFill>
                          <a:effectLst/>
                          <a:latin typeface="Adani Regular" panose="02000503000000020004" pitchFamily="2" charset="0"/>
                        </a:rPr>
                        <a:t>Special features</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just" fontAlgn="ctr"/>
                      <a:endParaRPr lang="en-US" sz="1400" b="0" i="0" u="none" strike="noStrike" dirty="0" smtClean="0">
                        <a:solidFill>
                          <a:srgbClr val="000000"/>
                        </a:solidFill>
                        <a:effectLst/>
                        <a:latin typeface="Adani Regular" panose="02000503000000020004" pitchFamily="2" charset="0"/>
                      </a:endParaRPr>
                    </a:p>
                    <a:p>
                      <a:pPr algn="just" fontAlgn="ctr"/>
                      <a:r>
                        <a:rPr lang="en-US" sz="1400" b="0" i="0" u="none" strike="noStrike" dirty="0" smtClean="0">
                          <a:solidFill>
                            <a:srgbClr val="000000"/>
                          </a:solidFill>
                          <a:effectLst/>
                          <a:latin typeface="Adani Regular" panose="02000503000000020004" pitchFamily="2" charset="0"/>
                        </a:rPr>
                        <a:t>Through</a:t>
                      </a:r>
                      <a:r>
                        <a:rPr lang="en-US" sz="1400" b="0" i="0" u="none" strike="noStrike" baseline="0" dirty="0" smtClean="0">
                          <a:solidFill>
                            <a:srgbClr val="000000"/>
                          </a:solidFill>
                          <a:effectLst/>
                          <a:latin typeface="Adani Regular" panose="02000503000000020004" pitchFamily="2" charset="0"/>
                        </a:rPr>
                        <a:t> PLC multiple features can be utilized:</a:t>
                      </a:r>
                    </a:p>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Number of fillings from particular arm.</a:t>
                      </a:r>
                    </a:p>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 Rapid rate change can be done.</a:t>
                      </a:r>
                    </a:p>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In case of anomaly dispenser will generate alarm and restrict to start the filling.</a:t>
                      </a:r>
                    </a:p>
                  </a:txBody>
                  <a:tcPr marL="8055" marR="8055" marT="8055" marB="0" anchor="ctr">
                    <a:solidFill>
                      <a:schemeClr val="accent6">
                        <a:lumMod val="85000"/>
                      </a:schemeClr>
                    </a:solidFill>
                  </a:tcPr>
                </a:tc>
              </a:tr>
              <a:tr h="1239419">
                <a:tc>
                  <a:txBody>
                    <a:bodyPr/>
                    <a:lstStyle/>
                    <a:p>
                      <a:pPr algn="ctr" fontAlgn="ctr"/>
                      <a:r>
                        <a:rPr lang="en-US" sz="1400" b="0" i="0" u="none" strike="noStrike" dirty="0" smtClean="0">
                          <a:solidFill>
                            <a:srgbClr val="000000"/>
                          </a:solidFill>
                          <a:effectLst/>
                          <a:latin typeface="Adani Regular" panose="02000503000000020004" pitchFamily="2" charset="0"/>
                        </a:rPr>
                        <a:t>20</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b="0" i="0" u="none" strike="noStrike" dirty="0" smtClean="0">
                          <a:solidFill>
                            <a:srgbClr val="000000"/>
                          </a:solidFill>
                          <a:effectLst/>
                          <a:latin typeface="Adani Regular" panose="02000503000000020004" pitchFamily="2" charset="0"/>
                        </a:rPr>
                        <a:t>High speed data</a:t>
                      </a:r>
                      <a:r>
                        <a:rPr lang="en-US" sz="1400" b="0" i="0" u="none" strike="noStrike" baseline="0" dirty="0" smtClean="0">
                          <a:solidFill>
                            <a:srgbClr val="000000"/>
                          </a:solidFill>
                          <a:effectLst/>
                          <a:latin typeface="Adani Regular" panose="02000503000000020004" pitchFamily="2" charset="0"/>
                        </a:rPr>
                        <a:t> communication</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With the use of PLC  data from field devices shall be retrieved at speed of 100 Mbps instead of 9600/38400 bps.</a:t>
                      </a:r>
                    </a:p>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Mass flow meter  shall provide data on standard  baud rate of 38400 bps</a:t>
                      </a:r>
                    </a:p>
                  </a:txBody>
                  <a:tcPr marL="8055" marR="8055" marT="8055" marB="0" anchor="ctr">
                    <a:solidFill>
                      <a:schemeClr val="accent6">
                        <a:lumMod val="85000"/>
                      </a:schemeClr>
                    </a:solidFill>
                  </a:tcPr>
                </a:tc>
              </a:tr>
              <a:tr h="623584">
                <a:tc>
                  <a:txBody>
                    <a:bodyPr/>
                    <a:lstStyle/>
                    <a:p>
                      <a:pPr algn="ctr" fontAlgn="ctr"/>
                      <a:r>
                        <a:rPr lang="en-US" sz="1400" b="0" i="0" u="none" strike="noStrike" dirty="0" smtClean="0">
                          <a:solidFill>
                            <a:srgbClr val="000000"/>
                          </a:solidFill>
                          <a:effectLst/>
                          <a:latin typeface="Adani Regular" panose="02000503000000020004" pitchFamily="2" charset="0"/>
                        </a:rPr>
                        <a:t>21</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algn="ctr" fontAlgn="ctr"/>
                      <a:r>
                        <a:rPr lang="en-US" sz="1400" b="0" i="0" u="none" strike="noStrike" dirty="0" smtClean="0">
                          <a:solidFill>
                            <a:srgbClr val="000000"/>
                          </a:solidFill>
                          <a:effectLst/>
                          <a:latin typeface="Adani Regular" panose="02000503000000020004" pitchFamily="2" charset="0"/>
                        </a:rPr>
                        <a:t>Billing</a:t>
                      </a:r>
                      <a:r>
                        <a:rPr lang="en-US" sz="1400" b="0" i="0" u="none" strike="noStrike" baseline="0" dirty="0" smtClean="0">
                          <a:solidFill>
                            <a:srgbClr val="000000"/>
                          </a:solidFill>
                          <a:effectLst/>
                          <a:latin typeface="Adani Regular" panose="02000503000000020004" pitchFamily="2" charset="0"/>
                        </a:rPr>
                        <a:t> through SCADA</a:t>
                      </a:r>
                      <a:endParaRPr lang="en-US" sz="1400" b="0" i="0" u="none" strike="noStrike" dirty="0">
                        <a:solidFill>
                          <a:srgbClr val="000000"/>
                        </a:solidFill>
                        <a:effectLst/>
                        <a:latin typeface="Adani Regular" panose="02000503000000020004" pitchFamily="2" charset="0"/>
                      </a:endParaRPr>
                    </a:p>
                  </a:txBody>
                  <a:tcPr marL="8055" marR="8055" marT="8055" marB="0" anchor="ctr">
                    <a:solidFill>
                      <a:schemeClr val="accent6">
                        <a:lumMod val="85000"/>
                      </a:schemeClr>
                    </a:solidFill>
                  </a:tcPr>
                </a:tc>
                <a:tc>
                  <a:txBody>
                    <a:bodyPr/>
                    <a:lstStyle/>
                    <a:p>
                      <a:pPr marL="285750" indent="-285750" algn="just" fontAlgn="ctr">
                        <a:buFont typeface="Arial" panose="020B0604020202020204" pitchFamily="34" charset="0"/>
                        <a:buChar char="•"/>
                      </a:pPr>
                      <a:r>
                        <a:rPr lang="en-US" sz="1400" b="0" i="0" u="none" strike="noStrike" baseline="0" dirty="0" smtClean="0">
                          <a:solidFill>
                            <a:srgbClr val="000000"/>
                          </a:solidFill>
                          <a:effectLst/>
                          <a:latin typeface="Adani Regular" panose="02000503000000020004" pitchFamily="2" charset="0"/>
                        </a:rPr>
                        <a:t>Through high speed communication and data reliability the data obtained from dispensers can be used for centralized billing through SCADA.</a:t>
                      </a:r>
                    </a:p>
                  </a:txBody>
                  <a:tcPr marL="8055" marR="8055" marT="8055" marB="0" anchor="ctr">
                    <a:solidFill>
                      <a:schemeClr val="accent6">
                        <a:lumMod val="85000"/>
                      </a:schemeClr>
                    </a:solidFill>
                  </a:tcPr>
                </a:tc>
              </a:tr>
            </a:tbl>
          </a:graphicData>
        </a:graphic>
      </p:graphicFrame>
      <p:sp>
        <p:nvSpPr>
          <p:cNvPr id="2" name="Footer Placeholder 1"/>
          <p:cNvSpPr>
            <a:spLocks noGrp="1"/>
          </p:cNvSpPr>
          <p:nvPr>
            <p:ph type="ftr" sz="quarter" idx="11"/>
          </p:nvPr>
        </p:nvSpPr>
        <p:spPr/>
        <p:txBody>
          <a:bodyPr/>
          <a:lstStyle/>
          <a:p>
            <a:r>
              <a:rPr lang="en-US" smtClean="0"/>
              <a:t>SMART DISPENSER</a:t>
            </a:r>
            <a:endParaRPr lang="en-US" dirty="0"/>
          </a:p>
        </p:txBody>
      </p:sp>
      <p:sp>
        <p:nvSpPr>
          <p:cNvPr id="4" name="TextBox 3"/>
          <p:cNvSpPr txBox="1"/>
          <p:nvPr/>
        </p:nvSpPr>
        <p:spPr>
          <a:xfrm>
            <a:off x="422189" y="-76200"/>
            <a:ext cx="7924800" cy="461665"/>
          </a:xfrm>
          <a:prstGeom prst="rect">
            <a:avLst/>
          </a:prstGeom>
          <a:noFill/>
        </p:spPr>
        <p:txBody>
          <a:bodyPr wrap="square" rtlCol="0">
            <a:spAutoFit/>
          </a:bodyPr>
          <a:lstStyle/>
          <a:p>
            <a:pPr algn="ctr"/>
            <a:r>
              <a:rPr lang="en-US" sz="2400" b="1" dirty="0" smtClean="0">
                <a:solidFill>
                  <a:schemeClr val="tx2"/>
                </a:solidFill>
                <a:ea typeface="+mj-ea"/>
                <a:cs typeface="+mj-cs"/>
              </a:rPr>
              <a:t>What Each </a:t>
            </a:r>
            <a:r>
              <a:rPr lang="en-US" sz="2400" b="1" dirty="0">
                <a:solidFill>
                  <a:schemeClr val="tx2"/>
                </a:solidFill>
                <a:ea typeface="+mj-ea"/>
                <a:cs typeface="+mj-cs"/>
              </a:rPr>
              <a:t>F</a:t>
            </a:r>
            <a:r>
              <a:rPr lang="en-US" sz="2400" b="1" dirty="0" smtClean="0">
                <a:solidFill>
                  <a:schemeClr val="tx2"/>
                </a:solidFill>
                <a:ea typeface="+mj-ea"/>
                <a:cs typeface="+mj-cs"/>
              </a:rPr>
              <a:t>eature Means ?</a:t>
            </a:r>
            <a:endParaRPr lang="en-US" sz="2000" b="1" dirty="0">
              <a:solidFill>
                <a:schemeClr val="accent4">
                  <a:lumMod val="75000"/>
                </a:schemeClr>
              </a:solidFill>
            </a:endParaRPr>
          </a:p>
        </p:txBody>
      </p:sp>
    </p:spTree>
    <p:extLst>
      <p:ext uri="{BB962C8B-B14F-4D97-AF65-F5344CB8AC3E}">
        <p14:creationId xmlns:p14="http://schemas.microsoft.com/office/powerpoint/2010/main" val="18291147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0.7|1.4|0.9|1.4|1.6|1.1|1.3|1|1.7|0.7|1.6|1.2|0.9|1.4|1.1|1.1|0.8|0.9|1.2|1.4|0.9|1.9|1.2|1"/>
</p:tagLst>
</file>

<file path=ppt/theme/theme1.xml><?xml version="1.0" encoding="utf-8"?>
<a:theme xmlns:a="http://schemas.openxmlformats.org/drawingml/2006/main" name="Adani_Template 1">
  <a:themeElements>
    <a:clrScheme name="Adani">
      <a:dk1>
        <a:sysClr val="windowText" lastClr="000000"/>
      </a:dk1>
      <a:lt1>
        <a:sysClr val="window" lastClr="FFFFFF"/>
      </a:lt1>
      <a:dk2>
        <a:srgbClr val="8D64AA"/>
      </a:dk2>
      <a:lt2>
        <a:srgbClr val="EFEFF0"/>
      </a:lt2>
      <a:accent1>
        <a:srgbClr val="80C342"/>
      </a:accent1>
      <a:accent2>
        <a:srgbClr val="0082C6"/>
      </a:accent2>
      <a:accent3>
        <a:srgbClr val="F37A32"/>
      </a:accent3>
      <a:accent4>
        <a:srgbClr val="8D64AA"/>
      </a:accent4>
      <a:accent5>
        <a:srgbClr val="FFFFFF"/>
      </a:accent5>
      <a:accent6>
        <a:srgbClr val="FFFFFF"/>
      </a:accent6>
      <a:hlink>
        <a:srgbClr val="8D64AA"/>
      </a:hlink>
      <a:folHlink>
        <a:srgbClr val="8D64AA"/>
      </a:folHlink>
    </a:clrScheme>
    <a:fontScheme name="Adani">
      <a:majorFont>
        <a:latin typeface="Adani Medium"/>
        <a:ea typeface=""/>
        <a:cs typeface=""/>
      </a:majorFont>
      <a:minorFont>
        <a:latin typeface="Adani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Adani_Template 1</Template>
  <TotalTime>2626</TotalTime>
  <Words>1234</Words>
  <Application>Microsoft Office PowerPoint</Application>
  <PresentationFormat>On-screen Show (4:3)</PresentationFormat>
  <Paragraphs>343</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Adani Regular</vt:lpstr>
      <vt:lpstr>Wingdings</vt:lpstr>
      <vt:lpstr>Adani Medium</vt:lpstr>
      <vt:lpstr>Adani Bold</vt:lpstr>
      <vt:lpstr>Adani_Template 1</vt:lpstr>
      <vt:lpstr>CNG DISPENSER User Experience &amp; Expectations</vt:lpstr>
      <vt:lpstr>A Dispenser To A SMART Dispenser</vt:lpstr>
      <vt:lpstr>User Experience And Expectations From CNG Dispensers</vt:lpstr>
      <vt:lpstr>Need Of The Hour: SMART DISPENSER</vt:lpstr>
      <vt:lpstr>Features Of Smart CNG Dispenser</vt:lpstr>
      <vt:lpstr>PowerPoint Presentation</vt:lpstr>
      <vt:lpstr>PowerPoint Presentation</vt:lpstr>
      <vt:lpstr>PowerPoint Presentation</vt:lpstr>
      <vt:lpstr>PowerPoint Presentation</vt:lpstr>
      <vt:lpstr>Integration of SCADA : AGL Experience</vt:lpstr>
      <vt:lpstr>                   SCADA Architecture:</vt:lpstr>
      <vt:lpstr>Glimpse Of Smart CNG Dispenser</vt:lpstr>
      <vt:lpstr>Working Of SMART Dispenser:</vt:lpstr>
      <vt:lpstr>      BLOCK DIAGARM</vt:lpstr>
      <vt:lpstr>Perusal of Cost</vt:lpstr>
      <vt:lpstr>PowerPoint Presentation</vt:lpstr>
    </vt:vector>
  </TitlesOfParts>
  <Company>Wolff Olins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Adani Medium 54pt</dc:title>
  <dc:creator>Rafeek Kovval</dc:creator>
  <cp:lastModifiedBy>Hemang Shah</cp:lastModifiedBy>
  <cp:revision>258</cp:revision>
  <cp:lastPrinted>2017-12-12T13:12:57Z</cp:lastPrinted>
  <dcterms:created xsi:type="dcterms:W3CDTF">2012-04-17T08:25:29Z</dcterms:created>
  <dcterms:modified xsi:type="dcterms:W3CDTF">2017-12-13T09:11:14Z</dcterms:modified>
</cp:coreProperties>
</file>